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y="6858000" cx="12192000"/>
  <p:notesSz cx="6858000" cy="9144000"/>
  <p:embeddedFontLst>
    <p:embeddedFont>
      <p:font typeface="Lato"/>
      <p:bold r:id="rId39"/>
      <p:boldItalic r:id="rId40"/>
    </p:embeddedFont>
    <p:embeddedFont>
      <p:font typeface="Tahoma"/>
      <p:regular r:id="rId41"/>
      <p:bold r:id="rId42"/>
    </p:embeddedFont>
    <p:embeddedFont>
      <p:font typeface="Century Gothic"/>
      <p:regular r:id="rId43"/>
      <p:bold r:id="rId44"/>
      <p:italic r:id="rId45"/>
      <p:boldItalic r:id="rId46"/>
    </p:embeddedFont>
    <p:embeddedFont>
      <p:font typeface="Open Sans"/>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1" roundtripDataSignature="AMtx7mhJL0tkRVouKGeL98+1L0N2RMaJN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42" Type="http://schemas.openxmlformats.org/officeDocument/2006/relationships/font" Target="fonts/Tahoma-bold.fntdata"/><Relationship Id="rId41" Type="http://schemas.openxmlformats.org/officeDocument/2006/relationships/font" Target="fonts/Tahoma-regular.fntdata"/><Relationship Id="rId44" Type="http://schemas.openxmlformats.org/officeDocument/2006/relationships/font" Target="fonts/CenturyGothic-bold.fntdata"/><Relationship Id="rId43" Type="http://schemas.openxmlformats.org/officeDocument/2006/relationships/font" Target="fonts/CenturyGothic-regular.fntdata"/><Relationship Id="rId46" Type="http://schemas.openxmlformats.org/officeDocument/2006/relationships/font" Target="fonts/CenturyGothic-boldItalic.fntdata"/><Relationship Id="rId45" Type="http://schemas.openxmlformats.org/officeDocument/2006/relationships/font" Target="fonts/CenturyGothic-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OpenSans-bold.fntdata"/><Relationship Id="rId47" Type="http://schemas.openxmlformats.org/officeDocument/2006/relationships/font" Target="fonts/OpenSans-regular.fntdata"/><Relationship Id="rId49" Type="http://schemas.openxmlformats.org/officeDocument/2006/relationships/font" Target="fonts/OpenSans-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font" Target="fonts/Lato-bold.fntdata"/><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customschemas.google.com/relationships/presentationmetadata" Target="metadata"/><Relationship Id="rId50" Type="http://schemas.openxmlformats.org/officeDocument/2006/relationships/font" Target="fonts/OpenSans-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normandale.edu/mndentalteam"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ormandale.edu/communitydentalhygiene"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a-assn.org/practice-management/physician-health/how-beat-burnout-7-signs-physicians-should-know"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Hello everyone,</a:t>
            </a:r>
            <a:endParaRPr/>
          </a:p>
          <a:p>
            <a:pPr indent="-171450" lvl="0" marL="171450" rtl="0" algn="l">
              <a:spcBef>
                <a:spcPts val="0"/>
              </a:spcBef>
              <a:spcAft>
                <a:spcPts val="0"/>
              </a:spcAft>
              <a:buClr>
                <a:schemeClr val="dk1"/>
              </a:buClr>
              <a:buSzPts val="1200"/>
              <a:buFont typeface="Arial"/>
              <a:buChar char="•"/>
            </a:pPr>
            <a:r>
              <a:rPr lang="en-US"/>
              <a:t>My name is Clare Larkin, I’ve been licensed as a dental hygienist since 1977. </a:t>
            </a:r>
            <a:endParaRPr/>
          </a:p>
          <a:p>
            <a:pPr indent="-171450" lvl="0" marL="171450" rtl="0" algn="l">
              <a:spcBef>
                <a:spcPts val="0"/>
              </a:spcBef>
              <a:spcAft>
                <a:spcPts val="0"/>
              </a:spcAft>
              <a:buClr>
                <a:schemeClr val="dk1"/>
              </a:buClr>
              <a:buSzPts val="1200"/>
              <a:buFont typeface="Arial"/>
              <a:buChar char="•"/>
            </a:pPr>
            <a:r>
              <a:rPr lang="en-US"/>
              <a:t>I’m honored to be with you today to talk about an innovative workforce model called “collaborative dental hygiene practice in community settings” </a:t>
            </a:r>
            <a:endParaRPr/>
          </a:p>
          <a:p>
            <a:pPr indent="-171450" lvl="0" marL="171450" rtl="0" algn="l">
              <a:spcBef>
                <a:spcPts val="0"/>
              </a:spcBef>
              <a:spcAft>
                <a:spcPts val="0"/>
              </a:spcAft>
              <a:buClr>
                <a:schemeClr val="dk1"/>
              </a:buClr>
              <a:buSzPts val="1200"/>
              <a:buFont typeface="Arial"/>
              <a:buChar char="•"/>
            </a:pPr>
            <a:r>
              <a:rPr lang="en-US"/>
              <a:t>I will share a bit of the past, i.e. the “history”, talk about the present and introduce some ideas that advocates hope will happen in the near future</a:t>
            </a:r>
            <a:endParaRPr/>
          </a:p>
          <a:p>
            <a:pPr indent="-171450" lvl="0" marL="171450" rtl="0" algn="l">
              <a:spcBef>
                <a:spcPts val="0"/>
              </a:spcBef>
              <a:spcAft>
                <a:spcPts val="0"/>
              </a:spcAft>
              <a:buClr>
                <a:schemeClr val="dk1"/>
              </a:buClr>
              <a:buSzPts val="1200"/>
              <a:buFont typeface="Arial"/>
              <a:buChar char="•"/>
            </a:pPr>
            <a:r>
              <a:rPr lang="en-US"/>
              <a:t>Before we get started, I want to point out that this presentation refers to “dental hygiene” collaborative practice/agreements; not collaborative agreements for licensed dental assistants or collaborative management agreements for dental therapists  </a:t>
            </a:r>
            <a:endParaRPr/>
          </a:p>
          <a:p>
            <a:pPr indent="0" lvl="0" marL="0" rtl="0" algn="l">
              <a:spcBef>
                <a:spcPts val="0"/>
              </a:spcBef>
              <a:spcAft>
                <a:spcPts val="0"/>
              </a:spcAft>
              <a:buNone/>
            </a:pPr>
            <a:r>
              <a:t/>
            </a:r>
            <a:endParaRPr/>
          </a:p>
        </p:txBody>
      </p:sp>
      <p:sp>
        <p:nvSpPr>
          <p:cNvPr id="109" name="Google Shape;109;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600"/>
              <a:t>ADVOCATES FOR EQUITABLE ACCESS TO ORAL HEALTH CARE KEEP trying to make collaborative dental hygiene practice a wide-spread reality.</a:t>
            </a:r>
            <a:endParaRPr/>
          </a:p>
          <a:p>
            <a:pPr indent="0" lvl="0" marL="0" rtl="0" algn="l">
              <a:spcBef>
                <a:spcPts val="0"/>
              </a:spcBef>
              <a:spcAft>
                <a:spcPts val="0"/>
              </a:spcAft>
              <a:buNone/>
            </a:pPr>
            <a:r>
              <a:t/>
            </a:r>
            <a:endParaRPr sz="1600"/>
          </a:p>
          <a:p>
            <a:pPr indent="0" lvl="0" marL="0" rtl="0" algn="l">
              <a:spcBef>
                <a:spcPts val="0"/>
              </a:spcBef>
              <a:spcAft>
                <a:spcPts val="0"/>
              </a:spcAft>
              <a:buNone/>
            </a:pPr>
            <a:r>
              <a:rPr lang="en-US" sz="1600"/>
              <a:t>Normandale Community College under the direction of Dr. Colleen Brickle was awarded a significant, multi-year HRSA grant with one of the goals being to “strengthen the collaborative practice infrastructure” </a:t>
            </a:r>
            <a:endParaRPr/>
          </a:p>
        </p:txBody>
      </p:sp>
      <p:sp>
        <p:nvSpPr>
          <p:cNvPr id="193" name="Google Shape;19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Change can make a difference</a:t>
            </a:r>
            <a:endParaRPr/>
          </a:p>
          <a:p>
            <a:pPr indent="0" lvl="0" marL="0" rtl="0" algn="l">
              <a:spcBef>
                <a:spcPts val="0"/>
              </a:spcBef>
              <a:spcAft>
                <a:spcPts val="0"/>
              </a:spcAft>
              <a:buNone/>
            </a:pPr>
            <a:r>
              <a:rPr lang="en-US"/>
              <a:t>This is what it looks like at the Capitol when laws are updated/barriers are removed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Statutes (Minnesota Legislature) </a:t>
            </a:r>
            <a:endParaRPr/>
          </a:p>
          <a:p>
            <a:pPr indent="0" lvl="0" marL="0" rtl="0" algn="l">
              <a:spcBef>
                <a:spcPts val="0"/>
              </a:spcBef>
              <a:spcAft>
                <a:spcPts val="0"/>
              </a:spcAft>
              <a:buNone/>
            </a:pPr>
            <a:r>
              <a:rPr lang="en-US"/>
              <a:t>Rules (Minnesota Board of Dentistry)</a:t>
            </a:r>
            <a:endParaRPr/>
          </a:p>
        </p:txBody>
      </p:sp>
      <p:sp>
        <p:nvSpPr>
          <p:cNvPr id="203" name="Google Shape;20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HOW DO I MAKE THIS WORK?</a:t>
            </a:r>
            <a:endParaRPr/>
          </a:p>
          <a:p>
            <a:pPr indent="0" lvl="0" marL="0" marR="0" rtl="0" algn="l">
              <a:lnSpc>
                <a:spcPct val="100000"/>
              </a:lnSpc>
              <a:spcBef>
                <a:spcPts val="0"/>
              </a:spcBef>
              <a:spcAft>
                <a:spcPts val="0"/>
              </a:spcAft>
              <a:buClr>
                <a:schemeClr val="dk1"/>
              </a:buClr>
              <a:buSzPts val="1200"/>
              <a:buFont typeface="Calibri"/>
              <a:buNone/>
            </a:pPr>
            <a:r>
              <a:rPr lang="en-US"/>
              <a:t>How does the financial side work? </a:t>
            </a:r>
            <a:endParaRPr/>
          </a:p>
          <a:p>
            <a:pPr indent="0" lvl="0" marL="0" marR="0" rtl="0" algn="l">
              <a:lnSpc>
                <a:spcPct val="100000"/>
              </a:lnSpc>
              <a:spcBef>
                <a:spcPts val="0"/>
              </a:spcBef>
              <a:spcAft>
                <a:spcPts val="0"/>
              </a:spcAft>
              <a:buClr>
                <a:schemeClr val="dk1"/>
              </a:buClr>
              <a:buSzPts val="1200"/>
              <a:buFont typeface="Calibri"/>
              <a:buNone/>
            </a:pPr>
            <a:r>
              <a:rPr lang="en-US"/>
              <a:t>How does the dental hygienist get paid?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No two models will be the same.</a:t>
            </a:r>
            <a:endParaRPr/>
          </a:p>
          <a:p>
            <a:pPr indent="0" lvl="0" marL="0" marR="0" rtl="0" algn="l">
              <a:lnSpc>
                <a:spcPct val="100000"/>
              </a:lnSpc>
              <a:spcBef>
                <a:spcPts val="0"/>
              </a:spcBef>
              <a:spcAft>
                <a:spcPts val="0"/>
              </a:spcAft>
              <a:buClr>
                <a:schemeClr val="dk1"/>
              </a:buClr>
              <a:buSzPts val="1200"/>
              <a:buFont typeface="Calibri"/>
              <a:buNone/>
            </a:pPr>
            <a:r>
              <a:rPr lang="en-US"/>
              <a:t>The business and financial aspects may be very different.  </a:t>
            </a:r>
            <a:endParaRPr/>
          </a:p>
          <a:p>
            <a:pPr indent="0" lvl="0" marL="0" rtl="0" algn="l">
              <a:spcBef>
                <a:spcPts val="0"/>
              </a:spcBef>
              <a:spcAft>
                <a:spcPts val="0"/>
              </a:spcAft>
              <a:buNone/>
            </a:pPr>
            <a:r>
              <a:t/>
            </a:r>
            <a:endParaRPr b="0" i="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b="0" i="0" lang="en-US">
                <a:solidFill>
                  <a:srgbClr val="000000"/>
                </a:solidFill>
                <a:latin typeface="times new roman"/>
                <a:ea typeface="times new roman"/>
                <a:cs typeface="times new roman"/>
                <a:sym typeface="times new roman"/>
              </a:rPr>
              <a:t>CDHP advocates put our creative minds together this legislative session</a:t>
            </a:r>
            <a:endParaRPr/>
          </a:p>
          <a:p>
            <a:pPr indent="-171450" lvl="0" marL="171450" rtl="0" algn="l">
              <a:spcBef>
                <a:spcPts val="0"/>
              </a:spcBef>
              <a:spcAft>
                <a:spcPts val="0"/>
              </a:spcAft>
              <a:buClr>
                <a:srgbClr val="000000"/>
              </a:buClr>
              <a:buSzPts val="1200"/>
              <a:buFont typeface="Arial"/>
              <a:buChar char="•"/>
            </a:pPr>
            <a:r>
              <a:rPr b="0" i="0" lang="en-US">
                <a:solidFill>
                  <a:srgbClr val="000000"/>
                </a:solidFill>
                <a:latin typeface="times new roman"/>
                <a:ea typeface="times new roman"/>
                <a:cs typeface="times new roman"/>
                <a:sym typeface="times new roman"/>
              </a:rPr>
              <a:t>Brainstormed Ideas to support the “Dental Home Demonstration Project” mandate of the MN Department of Human Services </a:t>
            </a:r>
            <a:endParaRPr/>
          </a:p>
          <a:p>
            <a:pPr indent="-171450" lvl="0" marL="171450" rtl="0" algn="l">
              <a:spcBef>
                <a:spcPts val="0"/>
              </a:spcBef>
              <a:spcAft>
                <a:spcPts val="0"/>
              </a:spcAft>
              <a:buClr>
                <a:srgbClr val="000000"/>
              </a:buClr>
              <a:buSzPts val="1200"/>
              <a:buFont typeface="Arial"/>
              <a:buChar char="•"/>
            </a:pPr>
            <a:r>
              <a:rPr b="0" i="0" lang="en-US">
                <a:solidFill>
                  <a:srgbClr val="000000"/>
                </a:solidFill>
                <a:latin typeface="times new roman"/>
                <a:ea typeface="times new roman"/>
                <a:cs typeface="times new roman"/>
                <a:sym typeface="times new roman"/>
              </a:rPr>
              <a:t>Innovative idea was introduced</a:t>
            </a:r>
            <a:br>
              <a:rPr b="0" i="0" lang="en-US">
                <a:solidFill>
                  <a:srgbClr val="000000"/>
                </a:solidFill>
                <a:latin typeface="times new roman"/>
                <a:ea typeface="times new roman"/>
                <a:cs typeface="times new roman"/>
                <a:sym typeface="times new roman"/>
              </a:rPr>
            </a:br>
            <a:r>
              <a:rPr b="0" i="0" lang="en-US">
                <a:solidFill>
                  <a:srgbClr val="000000"/>
                </a:solidFill>
                <a:latin typeface="times new roman"/>
                <a:ea typeface="times new roman"/>
                <a:cs typeface="times new roman"/>
                <a:sym typeface="times new roman"/>
              </a:rPr>
              <a:t>	* to authorize a dental hygienist who is employed in a private practice and that is not a Minnesota Health Care</a:t>
            </a:r>
            <a:br>
              <a:rPr b="0" i="0" lang="en-US">
                <a:solidFill>
                  <a:srgbClr val="000000"/>
                </a:solidFill>
                <a:latin typeface="times new roman"/>
                <a:ea typeface="times new roman"/>
                <a:cs typeface="times new roman"/>
                <a:sym typeface="times new roman"/>
              </a:rPr>
            </a:br>
            <a:r>
              <a:rPr b="0" i="0" lang="en-US">
                <a:solidFill>
                  <a:srgbClr val="000000"/>
                </a:solidFill>
                <a:latin typeface="times new roman"/>
                <a:ea typeface="times new roman"/>
                <a:cs typeface="times new roman"/>
                <a:sym typeface="times new roman"/>
              </a:rPr>
              <a:t>                      Programs enrolled provider, to serve community sites and be directly reimbursed for their services, i.e. they become a</a:t>
            </a:r>
            <a:br>
              <a:rPr b="0" i="0" lang="en-US">
                <a:solidFill>
                  <a:srgbClr val="000000"/>
                </a:solidFill>
                <a:latin typeface="times new roman"/>
                <a:ea typeface="times new roman"/>
                <a:cs typeface="times new roman"/>
                <a:sym typeface="times new roman"/>
              </a:rPr>
            </a:br>
            <a:r>
              <a:rPr b="0" i="0" lang="en-US">
                <a:solidFill>
                  <a:srgbClr val="000000"/>
                </a:solidFill>
                <a:latin typeface="times new roman"/>
                <a:ea typeface="times new roman"/>
                <a:cs typeface="times new roman"/>
                <a:sym typeface="times new roman"/>
              </a:rPr>
              <a:t>                      “pay-to-provider.”  </a:t>
            </a:r>
            <a:endParaRPr/>
          </a:p>
          <a:p>
            <a:pPr indent="-171450" lvl="0" marL="171450" rtl="0" algn="l">
              <a:spcBef>
                <a:spcPts val="0"/>
              </a:spcBef>
              <a:spcAft>
                <a:spcPts val="0"/>
              </a:spcAft>
              <a:buClr>
                <a:srgbClr val="000000"/>
              </a:buClr>
              <a:buSzPts val="1200"/>
              <a:buFont typeface="Arial"/>
              <a:buChar char="•"/>
            </a:pPr>
            <a:r>
              <a:rPr b="0" i="0" lang="en-US">
                <a:solidFill>
                  <a:srgbClr val="000000"/>
                </a:solidFill>
                <a:latin typeface="times new roman"/>
                <a:ea typeface="times new roman"/>
                <a:cs typeface="times new roman"/>
                <a:sym typeface="times new roman"/>
              </a:rPr>
              <a:t>That idea did not move forward in the legislature. </a:t>
            </a:r>
            <a:endParaRPr/>
          </a:p>
          <a:p>
            <a:pPr indent="0" lvl="0" marL="0" rtl="0" algn="l">
              <a:spcBef>
                <a:spcPts val="0"/>
              </a:spcBef>
              <a:spcAft>
                <a:spcPts val="0"/>
              </a:spcAft>
              <a:buNone/>
            </a:pPr>
            <a:r>
              <a:t/>
            </a:r>
            <a:endParaRPr b="0" i="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210" name="Google Shape;21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Populations to serve are many.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Starting on the upper left and moving clockwise…..</a:t>
            </a:r>
            <a:endParaRPr/>
          </a:p>
        </p:txBody>
      </p:sp>
      <p:sp>
        <p:nvSpPr>
          <p:cNvPr id="229" name="Google Shape;22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000000"/>
                </a:solidFill>
                <a:latin typeface="times new roman"/>
                <a:ea typeface="times new roman"/>
                <a:cs typeface="times new roman"/>
                <a:sym typeface="times new roman"/>
              </a:rPr>
              <a:t>(d) For the purposes of this subdivision, a "health care facility, program, or nonprofit organization" includes a hospital; nursing home; home health agency; group home serving the elderly, disabled, or juveniles; state-operated facility licensed by the commissioner of human services or the commissioner of corrections; and federal, state, or local public health facility, community clinic, tribal clinic, school authority, Head Start program, or nonprofit organization that serves individuals who are uninsured or who are Minnesota health care public program recipients.</a:t>
            </a:r>
            <a:endParaRPr/>
          </a:p>
        </p:txBody>
      </p:sp>
      <p:sp>
        <p:nvSpPr>
          <p:cNvPr id="236" name="Google Shape;23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https://icon-library.com/icon/icon-children-8.html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 Cannon Falls Elementary</a:t>
            </a:r>
            <a:endParaRPr/>
          </a:p>
          <a:p>
            <a:pPr indent="0" lvl="0" marL="0" rtl="0" algn="l">
              <a:spcBef>
                <a:spcPts val="0"/>
              </a:spcBef>
              <a:spcAft>
                <a:spcPts val="0"/>
              </a:spcAft>
              <a:buNone/>
            </a:pPr>
            <a:r>
              <a:t/>
            </a:r>
            <a:endParaRPr/>
          </a:p>
        </p:txBody>
      </p:sp>
      <p:sp>
        <p:nvSpPr>
          <p:cNvPr id="256" name="Google Shape;25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https://www.mndental.org/public/oral-health/seniors-and-oral-health/</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Serve home-bound patients– provide care in-place; transportation needs are reduced</a:t>
            </a:r>
            <a:endParaRPr/>
          </a:p>
          <a:p>
            <a:pPr indent="0" lvl="0" marL="0" rtl="0" algn="l">
              <a:spcBef>
                <a:spcPts val="0"/>
              </a:spcBef>
              <a:spcAft>
                <a:spcPts val="0"/>
              </a:spcAft>
              <a:buNone/>
            </a:pPr>
            <a:r>
              <a:t/>
            </a:r>
            <a:endParaRPr/>
          </a:p>
        </p:txBody>
      </p:sp>
      <p:sp>
        <p:nvSpPr>
          <p:cNvPr id="264" name="Google Shape;26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Discuss options…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Typical dental office schedule (hygiene columns show mostly 50-minute appointments; Doc 1 column shows a double-booking). Pre-appointment for dental hygiene re-care is common practice– assures a consistent patient flow/a means to meet business practice goals.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Offer variety to your dental hygienist employee in whom you have trust/confidence.  e.g. if your office is closed on Fridays, the DH may want to work in a school-based program or local nursing home/assisted living site.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en-US" sz="1200"/>
              <a:t>Ease the repetitive patient schedule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100"/>
              <a:buFont typeface="Calibri"/>
              <a:buNone/>
            </a:pPr>
            <a:r>
              <a:t/>
            </a:r>
            <a:endParaRPr sz="1100"/>
          </a:p>
          <a:p>
            <a:pPr indent="0" lvl="0" marL="0" marR="0" rtl="0" algn="l">
              <a:lnSpc>
                <a:spcPct val="100000"/>
              </a:lnSpc>
              <a:spcBef>
                <a:spcPts val="0"/>
              </a:spcBef>
              <a:spcAft>
                <a:spcPts val="0"/>
              </a:spcAft>
              <a:buClr>
                <a:schemeClr val="dk1"/>
              </a:buClr>
              <a:buSzPts val="1100"/>
              <a:buFont typeface="Calibri"/>
              <a:buNone/>
            </a:pPr>
            <a:r>
              <a:rPr lang="en-US" sz="1100"/>
              <a:t>Note: this is an Open Dental Software website training example  </a:t>
            </a:r>
            <a:r>
              <a:rPr lang="en-US" sz="1200"/>
              <a:t>https://www.opendental.com/manual/appointments.html</a:t>
            </a:r>
            <a:endParaRPr/>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70" name="Google Shape;27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600"/>
              <a:t>“</a:t>
            </a:r>
            <a:r>
              <a:rPr b="1" i="1" lang="en-US" sz="1600">
                <a:latin typeface="Lato"/>
                <a:ea typeface="Lato"/>
                <a:cs typeface="Lato"/>
                <a:sym typeface="Lato"/>
              </a:rPr>
              <a:t>Minnesota 21</a:t>
            </a:r>
            <a:r>
              <a:rPr b="1" baseline="30000" i="1" lang="en-US" sz="1600">
                <a:latin typeface="Lato"/>
                <a:ea typeface="Lato"/>
                <a:cs typeface="Lato"/>
                <a:sym typeface="Lato"/>
              </a:rPr>
              <a:t>st</a:t>
            </a:r>
            <a:r>
              <a:rPr b="1" i="1" lang="en-US" sz="1600">
                <a:latin typeface="Lato"/>
                <a:ea typeface="Lato"/>
                <a:cs typeface="Lato"/>
                <a:sym typeface="Lato"/>
              </a:rPr>
              <a:t> Century Dental Team”. </a:t>
            </a:r>
            <a:endParaRPr b="1" i="1" sz="1600">
              <a:latin typeface="Lato"/>
              <a:ea typeface="Lato"/>
              <a:cs typeface="Lato"/>
              <a:sym typeface="Lato"/>
            </a:endParaRPr>
          </a:p>
          <a:p>
            <a:pPr indent="0" lvl="0" marL="0" rtl="0" algn="l">
              <a:spcBef>
                <a:spcPts val="0"/>
              </a:spcBef>
              <a:spcAft>
                <a:spcPts val="0"/>
              </a:spcAft>
              <a:buNone/>
            </a:pPr>
            <a:r>
              <a:t/>
            </a:r>
            <a:endParaRPr sz="1600"/>
          </a:p>
          <a:p>
            <a:pPr indent="0" lvl="0" marL="0" marR="0" rtl="0" algn="l">
              <a:lnSpc>
                <a:spcPct val="100000"/>
              </a:lnSpc>
              <a:spcBef>
                <a:spcPts val="0"/>
              </a:spcBef>
              <a:spcAft>
                <a:spcPts val="0"/>
              </a:spcAft>
              <a:buClr>
                <a:schemeClr val="dk1"/>
              </a:buClr>
              <a:buSzPts val="1600"/>
              <a:buFont typeface="Tahoma"/>
              <a:buNone/>
            </a:pPr>
            <a:r>
              <a:rPr b="1" lang="en-US" sz="1600" u="sng">
                <a:solidFill>
                  <a:schemeClr val="hlink"/>
                </a:solidFill>
                <a:latin typeface="Tahoma"/>
                <a:ea typeface="Tahoma"/>
                <a:cs typeface="Tahoma"/>
                <a:sym typeface="Tahoma"/>
                <a:hlinkClick r:id="rId2"/>
              </a:rPr>
              <a:t>http://www.normandale.edu/mndentalteam</a:t>
            </a:r>
            <a:r>
              <a:rPr b="1" lang="en-US" sz="1600">
                <a:latin typeface="Tahoma"/>
                <a:ea typeface="Tahoma"/>
                <a:cs typeface="Tahoma"/>
                <a:sym typeface="Tahoma"/>
              </a:rPr>
              <a:t> </a:t>
            </a:r>
            <a:endParaRPr/>
          </a:p>
          <a:p>
            <a:pPr indent="0" lvl="0" marL="0" rtl="0" algn="l">
              <a:spcBef>
                <a:spcPts val="0"/>
              </a:spcBef>
              <a:spcAft>
                <a:spcPts val="0"/>
              </a:spcAft>
              <a:buNone/>
            </a:pPr>
            <a:r>
              <a:t/>
            </a:r>
            <a:endParaRPr sz="1600"/>
          </a:p>
        </p:txBody>
      </p:sp>
      <p:sp>
        <p:nvSpPr>
          <p:cNvPr id="282" name="Google Shape;28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Normandale website/toolkit</a:t>
            </a:r>
            <a:endParaRPr/>
          </a:p>
        </p:txBody>
      </p:sp>
      <p:sp>
        <p:nvSpPr>
          <p:cNvPr id="337" name="Google Shape;337;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Understand what is both required and recommended for community-based practice.  Especially important to follow infection prevention and control practices. </a:t>
            </a:r>
            <a:endParaRPr/>
          </a:p>
        </p:txBody>
      </p:sp>
      <p:sp>
        <p:nvSpPr>
          <p:cNvPr id="359" name="Google Shape;359;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Interaction on a professional level</a:t>
            </a:r>
            <a:endParaRPr/>
          </a:p>
          <a:p>
            <a:pPr indent="0" lvl="0" marL="0" rtl="0" algn="l">
              <a:spcBef>
                <a:spcPts val="0"/>
              </a:spcBef>
              <a:spcAft>
                <a:spcPts val="0"/>
              </a:spcAft>
              <a:buNone/>
            </a:pPr>
            <a:r>
              <a:rPr lang="en-US"/>
              <a:t>Blend talents</a:t>
            </a:r>
            <a:endParaRPr/>
          </a:p>
          <a:p>
            <a:pPr indent="0" lvl="0" marL="0" rtl="0" algn="l">
              <a:spcBef>
                <a:spcPts val="0"/>
              </a:spcBef>
              <a:spcAft>
                <a:spcPts val="0"/>
              </a:spcAft>
              <a:buNone/>
            </a:pPr>
            <a:r>
              <a:rPr lang="en-US"/>
              <a:t>Mechanism to serve the community</a:t>
            </a:r>
            <a:endParaRPr/>
          </a:p>
          <a:p>
            <a:pPr indent="0" lvl="0" marL="0" rtl="0" algn="l">
              <a:spcBef>
                <a:spcPts val="0"/>
              </a:spcBef>
              <a:spcAft>
                <a:spcPts val="0"/>
              </a:spcAft>
              <a:buNone/>
            </a:pPr>
            <a:r>
              <a:rPr lang="en-US"/>
              <a:t>Formal written document outlining parameters of the agreement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solidFill>
                  <a:srgbClr val="FF0000"/>
                </a:solidFill>
                <a:highlight>
                  <a:srgbClr val="FFFF00"/>
                </a:highlight>
              </a:rPr>
              <a:t>Although the presence of a dentist is not required, nor is a prior exam of the patient by a dentist….</a:t>
            </a:r>
            <a:br>
              <a:rPr lang="en-US">
                <a:solidFill>
                  <a:srgbClr val="FF0000"/>
                </a:solidFill>
                <a:highlight>
                  <a:srgbClr val="FFFF00"/>
                </a:highlight>
              </a:rPr>
            </a:br>
            <a:r>
              <a:rPr lang="en-US">
                <a:solidFill>
                  <a:srgbClr val="FF0000"/>
                </a:solidFill>
                <a:highlight>
                  <a:srgbClr val="FFFF00"/>
                </a:highlight>
              </a:rPr>
              <a:t>THIS DOES NOT IMPLY INDEPENDENT DENTAL HYGIENE PRACTICE </a:t>
            </a:r>
            <a:endParaRPr/>
          </a:p>
          <a:p>
            <a:pPr indent="0" lvl="0" marL="0" rtl="0" algn="l">
              <a:spcBef>
                <a:spcPts val="0"/>
              </a:spcBef>
              <a:spcAft>
                <a:spcPts val="0"/>
              </a:spcAft>
              <a:buNone/>
            </a:pPr>
            <a:r>
              <a:t/>
            </a:r>
            <a:endParaRPr/>
          </a:p>
        </p:txBody>
      </p:sp>
      <p:sp>
        <p:nvSpPr>
          <p:cNvPr id="129" name="Google Shape;12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a:solidFill>
                  <a:srgbClr val="000000"/>
                </a:solidFill>
                <a:latin typeface="arial"/>
                <a:ea typeface="arial"/>
                <a:cs typeface="arial"/>
                <a:sym typeface="arial"/>
              </a:rPr>
              <a:t>specifically recommend that students watch the Coffee Talks </a:t>
            </a:r>
            <a:r>
              <a:rPr b="0" i="0" lang="en-US" u="sng" strike="noStrike">
                <a:solidFill>
                  <a:srgbClr val="00008B"/>
                </a:solidFill>
                <a:latin typeface="arial"/>
                <a:ea typeface="arial"/>
                <a:cs typeface="arial"/>
                <a:sym typeface="arial"/>
                <a:hlinkClick r:id="rId2">
                  <a:extLst>
                    <a:ext uri="{A12FA001-AC4F-418D-AE19-62706E023703}">
                      <ahyp:hlinkClr val="tx"/>
                    </a:ext>
                  </a:extLst>
                </a:hlinkClick>
              </a:rPr>
              <a:t>https://www.normandale.edu/communitydentalhygiene</a:t>
            </a:r>
            <a:endParaRPr/>
          </a:p>
        </p:txBody>
      </p:sp>
      <p:sp>
        <p:nvSpPr>
          <p:cNvPr id="372" name="Google Shape;372;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Start small; contact Cathy Jo Gunvalson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National Center on Early Childhood Health and Wellness and ADHA</a:t>
            </a:r>
            <a:endParaRPr/>
          </a:p>
        </p:txBody>
      </p:sp>
      <p:sp>
        <p:nvSpPr>
          <p:cNvPr id="400" name="Google Shape;400;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1" lang="en-US">
                <a:solidFill>
                  <a:srgbClr val="000000"/>
                </a:solidFill>
                <a:latin typeface="Open Sans"/>
                <a:ea typeface="Open Sans"/>
                <a:cs typeface="Open Sans"/>
                <a:sym typeface="Open Sans"/>
              </a:rPr>
              <a:t>Volunteerism isn’t a healthcare system. Saw on a bumper sticker years ago. </a:t>
            </a:r>
            <a:endParaRPr/>
          </a:p>
          <a:p>
            <a:pPr indent="0" lvl="0" marL="0" rtl="0" algn="l">
              <a:spcBef>
                <a:spcPts val="0"/>
              </a:spcBef>
              <a:spcAft>
                <a:spcPts val="0"/>
              </a:spcAft>
              <a:buNone/>
            </a:pPr>
            <a:r>
              <a:t/>
            </a:r>
            <a:endParaRPr b="0" i="0">
              <a:solidFill>
                <a:srgbClr val="000000"/>
              </a:solidFill>
              <a:latin typeface="Open Sans"/>
              <a:ea typeface="Open Sans"/>
              <a:cs typeface="Open Sans"/>
              <a:sym typeface="Open Sans"/>
            </a:endParaRPr>
          </a:p>
          <a:p>
            <a:pPr indent="0" lvl="0" marL="0" rtl="0" algn="l">
              <a:spcBef>
                <a:spcPts val="0"/>
              </a:spcBef>
              <a:spcAft>
                <a:spcPts val="0"/>
              </a:spcAft>
              <a:buNone/>
            </a:pPr>
            <a:r>
              <a:rPr b="1" lang="en-US" sz="1200"/>
              <a:t>Volunteerism is not a health care “system.”</a:t>
            </a:r>
            <a:br>
              <a:rPr b="1" lang="en-US" sz="1200"/>
            </a:br>
            <a:br>
              <a:rPr b="1" lang="en-US" sz="1200"/>
            </a:br>
            <a:r>
              <a:rPr b="1" lang="en-US" sz="1200"/>
              <a:t>Everyone deserves to have a “dental home.” </a:t>
            </a:r>
            <a:br>
              <a:rPr b="1" lang="en-US" sz="1200"/>
            </a:br>
            <a:br>
              <a:rPr b="1" lang="en-US" sz="1200"/>
            </a:br>
            <a:r>
              <a:rPr b="1" lang="en-US" sz="1200"/>
              <a:t>A “dental home” does not need to be four walls/bricks and mortar building. </a:t>
            </a:r>
            <a:br>
              <a:rPr b="1" lang="en-US" sz="1200"/>
            </a:br>
            <a:br>
              <a:rPr b="1" lang="en-US" sz="1200"/>
            </a:br>
            <a:r>
              <a:rPr b="1" lang="en-US" sz="1200"/>
              <a:t>“Collaborative Dental Hygiene Practice in Community Settings” is a viable option to increase access to care. </a:t>
            </a:r>
            <a:endParaRPr/>
          </a:p>
          <a:p>
            <a:pPr indent="0" lvl="0" marL="0" rtl="0" algn="l">
              <a:spcBef>
                <a:spcPts val="0"/>
              </a:spcBef>
              <a:spcAft>
                <a:spcPts val="0"/>
              </a:spcAft>
              <a:buNone/>
            </a:pPr>
            <a:r>
              <a:t/>
            </a:r>
            <a:endParaRPr b="1" sz="1200"/>
          </a:p>
          <a:p>
            <a:pPr indent="0" lvl="0" marL="0" rtl="0" algn="l">
              <a:spcBef>
                <a:spcPts val="0"/>
              </a:spcBef>
              <a:spcAft>
                <a:spcPts val="0"/>
              </a:spcAft>
              <a:buNone/>
            </a:pPr>
            <a:r>
              <a:rPr b="1" lang="en-US" sz="1200"/>
              <a:t>QUESTIONS ?????</a:t>
            </a:r>
            <a:endParaRPr/>
          </a:p>
          <a:p>
            <a:pPr indent="0" lvl="0" marL="0" rtl="0" algn="l">
              <a:spcBef>
                <a:spcPts val="0"/>
              </a:spcBef>
              <a:spcAft>
                <a:spcPts val="0"/>
              </a:spcAft>
              <a:buNone/>
            </a:pPr>
            <a:r>
              <a:t/>
            </a:r>
            <a:endParaRPr b="0" i="0">
              <a:solidFill>
                <a:srgbClr val="000000"/>
              </a:solidFill>
              <a:latin typeface="Open Sans"/>
              <a:ea typeface="Open Sans"/>
              <a:cs typeface="Open Sans"/>
              <a:sym typeface="Open Sans"/>
            </a:endParaRPr>
          </a:p>
          <a:p>
            <a:pPr indent="0" lvl="0" marL="0" rtl="0" algn="l">
              <a:spcBef>
                <a:spcPts val="0"/>
              </a:spcBef>
              <a:spcAft>
                <a:spcPts val="0"/>
              </a:spcAft>
              <a:buNone/>
            </a:pPr>
            <a:r>
              <a:t/>
            </a:r>
            <a:endParaRPr b="0" i="0">
              <a:solidFill>
                <a:srgbClr val="000000"/>
              </a:solidFill>
              <a:latin typeface="Open Sans"/>
              <a:ea typeface="Open Sans"/>
              <a:cs typeface="Open Sans"/>
              <a:sym typeface="Open Sans"/>
            </a:endParaRPr>
          </a:p>
          <a:p>
            <a:pPr indent="0" lvl="0" marL="0" rtl="0" algn="l">
              <a:spcBef>
                <a:spcPts val="0"/>
              </a:spcBef>
              <a:spcAft>
                <a:spcPts val="0"/>
              </a:spcAft>
              <a:buNone/>
            </a:pPr>
            <a:r>
              <a:rPr b="0" i="0" lang="en-US">
                <a:solidFill>
                  <a:srgbClr val="000000"/>
                </a:solidFill>
                <a:latin typeface="Open Sans"/>
                <a:ea typeface="Open Sans"/>
                <a:cs typeface="Open Sans"/>
                <a:sym typeface="Open Sans"/>
              </a:rPr>
              <a:t>Whether you’re an experienced physician or new to the profession, caring for patients at volunteer clinics can revive your passion for practice and offer a mental break from some of the </a:t>
            </a:r>
            <a:r>
              <a:rPr b="0" i="0" lang="en-US" u="sng">
                <a:solidFill>
                  <a:srgbClr val="000000"/>
                </a:solidFill>
                <a:latin typeface="Open Sans"/>
                <a:ea typeface="Open Sans"/>
                <a:cs typeface="Open Sans"/>
                <a:sym typeface="Open Sans"/>
                <a:hlinkClick r:id="rId2">
                  <a:extLst>
                    <a:ext uri="{A12FA001-AC4F-418D-AE19-62706E023703}">
                      <ahyp:hlinkClr val="tx"/>
                    </a:ext>
                  </a:extLst>
                </a:hlinkClick>
              </a:rPr>
              <a:t>daily stressors that lead to physician burnout</a:t>
            </a:r>
            <a:r>
              <a:rPr b="0" i="0" lang="en-US">
                <a:solidFill>
                  <a:srgbClr val="000000"/>
                </a:solidFill>
                <a:latin typeface="Open Sans"/>
                <a:ea typeface="Open Sans"/>
                <a:cs typeface="Open Sans"/>
                <a:sym typeface="Open Sans"/>
              </a:rPr>
              <a:t>, according to members of the medical profession who regularly volunteer.</a:t>
            </a:r>
            <a:endParaRPr/>
          </a:p>
          <a:p>
            <a:pPr indent="0" lvl="0" marL="0" rtl="0" algn="l">
              <a:spcBef>
                <a:spcPts val="0"/>
              </a:spcBef>
              <a:spcAft>
                <a:spcPts val="0"/>
              </a:spcAft>
              <a:buNone/>
            </a:pPr>
            <a:r>
              <a:rPr b="0" i="0" lang="en-US">
                <a:solidFill>
                  <a:srgbClr val="000000"/>
                </a:solidFill>
                <a:latin typeface="Open Sans"/>
                <a:ea typeface="Open Sans"/>
                <a:cs typeface="Open Sans"/>
                <a:sym typeface="Open Sans"/>
              </a:rPr>
              <a:t>https://www.ama-assn.org/residents-students/resident-student-health/how-volunteering-has-made-doctors-students-happier-and</a:t>
            </a:r>
            <a:endParaRPr/>
          </a:p>
          <a:p>
            <a:pPr indent="0" lvl="0" marL="0" rtl="0" algn="l">
              <a:spcBef>
                <a:spcPts val="0"/>
              </a:spcBef>
              <a:spcAft>
                <a:spcPts val="0"/>
              </a:spcAft>
              <a:buNone/>
            </a:pPr>
            <a:r>
              <a:t/>
            </a:r>
            <a:endParaRPr b="0" i="0">
              <a:solidFill>
                <a:srgbClr val="000000"/>
              </a:solidFill>
              <a:latin typeface="Open Sans"/>
              <a:ea typeface="Open Sans"/>
              <a:cs typeface="Open Sans"/>
              <a:sym typeface="Open Sans"/>
            </a:endParaRPr>
          </a:p>
          <a:p>
            <a:pPr indent="0" lvl="0" marL="0" rtl="0" algn="l">
              <a:spcBef>
                <a:spcPts val="0"/>
              </a:spcBef>
              <a:spcAft>
                <a:spcPts val="0"/>
              </a:spcAft>
              <a:buNone/>
            </a:pPr>
            <a:r>
              <a:rPr b="0" i="0" lang="en-US">
                <a:solidFill>
                  <a:srgbClr val="000000"/>
                </a:solidFill>
                <a:latin typeface="Open Sans"/>
                <a:ea typeface="Open Sans"/>
                <a:cs typeface="Open Sans"/>
                <a:sym typeface="Open Sans"/>
              </a:rPr>
              <a:t>We Can’t Overlook the Importance of Volunteers in Health Care</a:t>
            </a:r>
            <a:endParaRPr/>
          </a:p>
          <a:p>
            <a:pPr indent="0" lvl="0" marL="0" rtl="0" algn="l">
              <a:spcBef>
                <a:spcPts val="0"/>
              </a:spcBef>
              <a:spcAft>
                <a:spcPts val="0"/>
              </a:spcAft>
              <a:buNone/>
            </a:pPr>
            <a:r>
              <a:rPr b="0" i="0" lang="en-US">
                <a:solidFill>
                  <a:srgbClr val="000000"/>
                </a:solidFill>
                <a:latin typeface="Open Sans"/>
                <a:ea typeface="Open Sans"/>
                <a:cs typeface="Open Sans"/>
                <a:sym typeface="Open Sans"/>
              </a:rPr>
              <a:t>https://healthcareinamerica.us/we-cant-overlook-the-importance-of-volunteers-in-health-care-d9231658b971</a:t>
            </a:r>
            <a:endParaRPr/>
          </a:p>
          <a:p>
            <a:pPr indent="0" lvl="0" marL="0" rtl="0" algn="l">
              <a:spcBef>
                <a:spcPts val="0"/>
              </a:spcBef>
              <a:spcAft>
                <a:spcPts val="0"/>
              </a:spcAft>
              <a:buNone/>
            </a:pPr>
            <a:r>
              <a:t/>
            </a:r>
            <a:endParaRPr b="0" i="0">
              <a:solidFill>
                <a:srgbClr val="000000"/>
              </a:solidFill>
              <a:latin typeface="Open Sans"/>
              <a:ea typeface="Open Sans"/>
              <a:cs typeface="Open Sans"/>
              <a:sym typeface="Open Sans"/>
            </a:endParaRPr>
          </a:p>
          <a:p>
            <a:pPr indent="0" lvl="0" marL="0" rtl="0" algn="l">
              <a:spcBef>
                <a:spcPts val="0"/>
              </a:spcBef>
              <a:spcAft>
                <a:spcPts val="0"/>
              </a:spcAft>
              <a:buNone/>
            </a:pPr>
            <a:r>
              <a:t/>
            </a:r>
            <a:endParaRPr b="0" i="0">
              <a:solidFill>
                <a:srgbClr val="000000"/>
              </a:solidFill>
              <a:latin typeface="Open Sans"/>
              <a:ea typeface="Open Sans"/>
              <a:cs typeface="Open Sans"/>
              <a:sym typeface="Open Sans"/>
            </a:endParaRPr>
          </a:p>
          <a:p>
            <a:pPr indent="0" lvl="0" marL="0" rtl="0" algn="l">
              <a:spcBef>
                <a:spcPts val="0"/>
              </a:spcBef>
              <a:spcAft>
                <a:spcPts val="0"/>
              </a:spcAft>
              <a:buNone/>
            </a:pPr>
            <a:r>
              <a:t/>
            </a:r>
            <a:endParaRPr/>
          </a:p>
        </p:txBody>
      </p:sp>
      <p:sp>
        <p:nvSpPr>
          <p:cNvPr id="407" name="Google Shape;407;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 the banner </a:t>
            </a:r>
            <a:endParaRPr/>
          </a:p>
          <a:p>
            <a:pPr indent="0" lvl="0" marL="0" rtl="0" algn="l">
              <a:spcBef>
                <a:spcPts val="0"/>
              </a:spcBef>
              <a:spcAft>
                <a:spcPts val="0"/>
              </a:spcAft>
              <a:buNone/>
            </a:pPr>
            <a:r>
              <a:rPr lang="en-US"/>
              <a:t>                   Give Kids a Smile</a:t>
            </a:r>
            <a:br>
              <a:rPr lang="en-US"/>
            </a:br>
            <a:r>
              <a:rPr lang="en-US"/>
              <a:t>                   </a:t>
            </a:r>
            <a:r>
              <a:rPr b="1" lang="en-US"/>
              <a:t>“More than just a day!”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https://www.mndental.org/events/give-kids-a-smile/</a:t>
            </a:r>
            <a:endParaRPr/>
          </a:p>
        </p:txBody>
      </p:sp>
      <p:sp>
        <p:nvSpPr>
          <p:cNvPr id="415" name="Google Shape;415;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sz="1600"/>
              <a:t>Please feel free to contact me.  Collectively I feel a lot can be accomplished.</a:t>
            </a:r>
            <a:endParaRPr/>
          </a:p>
          <a:p>
            <a:pPr indent="0" lvl="0" marL="0" rtl="0" algn="l">
              <a:spcBef>
                <a:spcPts val="0"/>
              </a:spcBef>
              <a:spcAft>
                <a:spcPts val="0"/>
              </a:spcAft>
              <a:buNone/>
            </a:pPr>
            <a:r>
              <a:t/>
            </a:r>
            <a:endParaRPr sz="1600"/>
          </a:p>
          <a:p>
            <a:pPr indent="0" lvl="0" marL="0" rtl="0" algn="l">
              <a:spcBef>
                <a:spcPts val="0"/>
              </a:spcBef>
              <a:spcAft>
                <a:spcPts val="0"/>
              </a:spcAft>
              <a:buNone/>
            </a:pPr>
            <a:r>
              <a:rPr lang="en-US" sz="1600"/>
              <a:t>CDHP is an innovative workforce model needed to prepare dental hygienists for the charge of</a:t>
            </a:r>
            <a:endParaRPr/>
          </a:p>
          <a:p>
            <a:pPr indent="-285750" lvl="0" marL="285750" rtl="0" algn="l">
              <a:spcBef>
                <a:spcPts val="0"/>
              </a:spcBef>
              <a:spcAft>
                <a:spcPts val="0"/>
              </a:spcAft>
              <a:buClr>
                <a:schemeClr val="dk1"/>
              </a:buClr>
              <a:buSzPts val="1600"/>
              <a:buFont typeface="Arial"/>
              <a:buChar char="•"/>
            </a:pPr>
            <a:r>
              <a:rPr lang="en-US" sz="1600"/>
              <a:t>expanding the scope of practice with new competencies to meet the oral health care needs of vulnerable, underserved and rural populations.</a:t>
            </a:r>
            <a:endParaRPr/>
          </a:p>
          <a:p>
            <a:pPr indent="0" lvl="0" marL="0" rtl="0" algn="l">
              <a:spcBef>
                <a:spcPts val="0"/>
              </a:spcBef>
              <a:spcAft>
                <a:spcPts val="0"/>
              </a:spcAft>
              <a:buNone/>
            </a:pPr>
            <a:r>
              <a:t/>
            </a:r>
            <a:endParaRPr sz="1600"/>
          </a:p>
        </p:txBody>
      </p:sp>
      <p:sp>
        <p:nvSpPr>
          <p:cNvPr id="421" name="Google Shape;421;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i="0" lang="en-US" sz="1200"/>
              <a:t>Community-based, not traditional, dental hygiene practice</a:t>
            </a:r>
            <a:endParaRPr/>
          </a:p>
          <a:p>
            <a:pPr indent="0" lvl="0" marL="0" marR="0" rtl="0" algn="l">
              <a:lnSpc>
                <a:spcPct val="100000"/>
              </a:lnSpc>
              <a:spcBef>
                <a:spcPts val="0"/>
              </a:spcBef>
              <a:spcAft>
                <a:spcPts val="0"/>
              </a:spcAft>
              <a:buClr>
                <a:schemeClr val="dk1"/>
              </a:buClr>
              <a:buSzPts val="1200"/>
              <a:buFont typeface="Calibri"/>
              <a:buNone/>
            </a:pPr>
            <a:r>
              <a:t/>
            </a:r>
            <a:endParaRPr i="0" sz="1200"/>
          </a:p>
          <a:p>
            <a:pPr indent="0" lvl="0" marL="0" marR="0" rtl="0" algn="l">
              <a:lnSpc>
                <a:spcPct val="100000"/>
              </a:lnSpc>
              <a:spcBef>
                <a:spcPts val="0"/>
              </a:spcBef>
              <a:spcAft>
                <a:spcPts val="0"/>
              </a:spcAft>
              <a:buClr>
                <a:schemeClr val="dk1"/>
              </a:buClr>
              <a:buSzPts val="1200"/>
              <a:buFont typeface="Calibri"/>
              <a:buNone/>
            </a:pPr>
            <a:r>
              <a:rPr i="0" lang="en-US" sz="1200"/>
              <a:t>If these collaborative agreements are registered with the Board of Dentistry, the ability to show the impact made through this innovative workforce model becomes skewed. </a:t>
            </a:r>
            <a:endParaRPr/>
          </a:p>
          <a:p>
            <a:pPr indent="0" lvl="0" marL="0" rtl="0" algn="l">
              <a:spcBef>
                <a:spcPts val="0"/>
              </a:spcBef>
              <a:spcAft>
                <a:spcPts val="0"/>
              </a:spcAft>
              <a:buNone/>
            </a:pPr>
            <a:r>
              <a:t/>
            </a:r>
            <a:endParaRPr/>
          </a:p>
        </p:txBody>
      </p:sp>
      <p:sp>
        <p:nvSpPr>
          <p:cNvPr id="136" name="Google Shape;13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Carried out with a mindset of “collective impact” and “service to your community”.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a:t>
            </a:r>
            <a:endParaRPr/>
          </a:p>
        </p:txBody>
      </p:sp>
      <p:sp>
        <p:nvSpPr>
          <p:cNvPr id="153" name="Google Shape;15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M.S. 150A.10, subd. 1a </a:t>
            </a:r>
            <a:r>
              <a:rPr b="1" lang="en-US"/>
              <a:t>is </a:t>
            </a:r>
            <a:r>
              <a:rPr b="1" lang="en-US" sz="1800"/>
              <a:t>NOT new !!! </a:t>
            </a:r>
            <a:endParaRPr/>
          </a:p>
          <a:p>
            <a:pPr indent="0" lvl="0" marL="0" rtl="0" algn="l">
              <a:spcBef>
                <a:spcPts val="0"/>
              </a:spcBef>
              <a:spcAft>
                <a:spcPts val="0"/>
              </a:spcAft>
              <a:buNone/>
            </a:pPr>
            <a:r>
              <a:t/>
            </a:r>
            <a:endParaRPr b="1" sz="1800"/>
          </a:p>
          <a:p>
            <a:pPr indent="0" lvl="0" marL="0" rtl="0" algn="l">
              <a:spcBef>
                <a:spcPts val="0"/>
              </a:spcBef>
              <a:spcAft>
                <a:spcPts val="0"/>
              </a:spcAft>
              <a:buNone/>
            </a:pPr>
            <a:r>
              <a:rPr lang="en-US"/>
              <a:t>However, we are frequently asked “why haven’t I learned about this”?  </a:t>
            </a:r>
            <a:endParaRPr/>
          </a:p>
          <a:p>
            <a:pPr indent="0" lvl="0" marL="0" rtl="0" algn="l">
              <a:spcBef>
                <a:spcPts val="0"/>
              </a:spcBef>
              <a:spcAft>
                <a:spcPts val="0"/>
              </a:spcAft>
              <a:buNone/>
            </a:pPr>
            <a:r>
              <a:rPr lang="en-US"/>
              <a:t>Let start today by recognizing how much sense this practice model makes. </a:t>
            </a:r>
            <a:endParaRPr/>
          </a:p>
        </p:txBody>
      </p:sp>
      <p:sp>
        <p:nvSpPr>
          <p:cNvPr id="160" name="Google Shape;16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7:notes"/>
          <p:cNvSpPr txBox="1"/>
          <p:nvPr>
            <p:ph idx="1" type="body"/>
          </p:nvPr>
        </p:nvSpPr>
        <p:spPr>
          <a:xfrm>
            <a:off x="928370" y="3423451"/>
            <a:ext cx="7426960" cy="2750344"/>
          </a:xfrm>
          <a:prstGeom prst="rect">
            <a:avLst/>
          </a:prstGeom>
          <a:noFill/>
          <a:ln>
            <a:noFill/>
          </a:ln>
        </p:spPr>
        <p:txBody>
          <a:bodyPr anchorCtr="0" anchor="t" bIns="45700" lIns="91425" spcFirstLastPara="1" rIns="91425" wrap="square" tIns="45700">
            <a:noAutofit/>
          </a:bodyPr>
          <a:lstStyle/>
          <a:p>
            <a:pPr indent="-285750" lvl="0" marL="285750" rtl="0" algn="l">
              <a:spcBef>
                <a:spcPts val="0"/>
              </a:spcBef>
              <a:spcAft>
                <a:spcPts val="0"/>
              </a:spcAft>
              <a:buClr>
                <a:schemeClr val="dk1"/>
              </a:buClr>
              <a:buSzPts val="1300"/>
              <a:buFont typeface="Arial"/>
              <a:buChar char="•"/>
            </a:pPr>
            <a:r>
              <a:rPr lang="en-US" sz="1300"/>
              <a:t>When the law passed in 2001, Normandale Community College dental hygiene program “paved the way”.  </a:t>
            </a:r>
            <a:endParaRPr/>
          </a:p>
          <a:p>
            <a:pPr indent="-285750" lvl="0" marL="285750" rtl="0" algn="l">
              <a:spcBef>
                <a:spcPts val="0"/>
              </a:spcBef>
              <a:spcAft>
                <a:spcPts val="0"/>
              </a:spcAft>
              <a:buClr>
                <a:schemeClr val="dk1"/>
              </a:buClr>
              <a:buSzPts val="1300"/>
              <a:buFont typeface="Arial"/>
              <a:buChar char="•"/>
            </a:pPr>
            <a:r>
              <a:rPr lang="en-US" sz="1300"/>
              <a:t>The initiative was supported with grant funds from Delta Dental of Minnesota Foundation; Minnesota Department of Health; Minnesota Community Foundation</a:t>
            </a:r>
            <a:endParaRPr/>
          </a:p>
          <a:p>
            <a:pPr indent="-285750" lvl="0" marL="285750" rtl="0" algn="l">
              <a:spcBef>
                <a:spcPts val="0"/>
              </a:spcBef>
              <a:spcAft>
                <a:spcPts val="0"/>
              </a:spcAft>
              <a:buClr>
                <a:schemeClr val="dk1"/>
              </a:buClr>
              <a:buSzPts val="1300"/>
              <a:buFont typeface="Arial"/>
              <a:buChar char="•"/>
            </a:pPr>
            <a:r>
              <a:rPr lang="en-US" sz="1300"/>
              <a:t>I can’t begin to tell you how much activity was generated starting in the early years. </a:t>
            </a:r>
            <a:endParaRPr/>
          </a:p>
          <a:p>
            <a:pPr indent="-285750" lvl="0" marL="285750" rtl="0" algn="l">
              <a:spcBef>
                <a:spcPts val="0"/>
              </a:spcBef>
              <a:spcAft>
                <a:spcPts val="0"/>
              </a:spcAft>
              <a:buClr>
                <a:schemeClr val="dk1"/>
              </a:buClr>
              <a:buSzPts val="1300"/>
              <a:buFont typeface="Arial"/>
              <a:buChar char="•"/>
            </a:pPr>
            <a:r>
              <a:rPr lang="en-US" sz="1300"/>
              <a:t>Dental hygienists were excited about the possibility to serve the community. We thought we were off and running. </a:t>
            </a:r>
            <a:endParaRPr/>
          </a:p>
          <a:p>
            <a:pPr indent="0" lvl="0" marL="0" rtl="0" algn="l">
              <a:spcBef>
                <a:spcPts val="0"/>
              </a:spcBef>
              <a:spcAft>
                <a:spcPts val="0"/>
              </a:spcAft>
              <a:buClr>
                <a:schemeClr val="dk1"/>
              </a:buClr>
              <a:buSzPts val="1300"/>
              <a:buFont typeface="Arial"/>
              <a:buNone/>
            </a:pPr>
            <a:r>
              <a:t/>
            </a:r>
            <a:endParaRPr sz="1300"/>
          </a:p>
          <a:p>
            <a:pPr indent="0" lvl="0" marL="0" rtl="0" algn="l">
              <a:spcBef>
                <a:spcPts val="0"/>
              </a:spcBef>
              <a:spcAft>
                <a:spcPts val="0"/>
              </a:spcAft>
              <a:buNone/>
            </a:pPr>
            <a:r>
              <a:rPr lang="en-US" sz="1300"/>
              <a:t>Enthusiasm started to wane when dental hygienists experienced roadblocks,</a:t>
            </a:r>
            <a:endParaRPr/>
          </a:p>
          <a:p>
            <a:pPr indent="-285750" lvl="0" marL="285750" rtl="0" algn="l">
              <a:spcBef>
                <a:spcPts val="0"/>
              </a:spcBef>
              <a:spcAft>
                <a:spcPts val="0"/>
              </a:spcAft>
              <a:buClr>
                <a:schemeClr val="dk1"/>
              </a:buClr>
              <a:buSzPts val="1300"/>
              <a:buFont typeface="Arial"/>
              <a:buChar char="•"/>
            </a:pPr>
            <a:r>
              <a:rPr lang="en-US" sz="1300"/>
              <a:t>finding a dentist who was willing to sign on as a collaborative dentist</a:t>
            </a:r>
            <a:endParaRPr/>
          </a:p>
          <a:p>
            <a:pPr indent="-285750" lvl="0" marL="285750" rtl="0" algn="l">
              <a:spcBef>
                <a:spcPts val="0"/>
              </a:spcBef>
              <a:spcAft>
                <a:spcPts val="0"/>
              </a:spcAft>
              <a:buClr>
                <a:schemeClr val="dk1"/>
              </a:buClr>
              <a:buSzPts val="1300"/>
              <a:buFont typeface="Arial"/>
              <a:buChar char="•"/>
            </a:pPr>
            <a:r>
              <a:rPr lang="en-US" sz="1300"/>
              <a:t>confusion around the terms “employed or retained by” i.e., resulting in an interpretation that a dental hygienist who did not have employee status needed to create a “non-profit” status to work outside a traditional dental office– many hoops to go through  </a:t>
            </a:r>
            <a:endParaRPr/>
          </a:p>
          <a:p>
            <a:pPr indent="-285750" lvl="0" marL="285750" rtl="0" algn="l">
              <a:spcBef>
                <a:spcPts val="0"/>
              </a:spcBef>
              <a:spcAft>
                <a:spcPts val="0"/>
              </a:spcAft>
              <a:buClr>
                <a:schemeClr val="dk1"/>
              </a:buClr>
              <a:buSzPts val="1300"/>
              <a:buFont typeface="Arial"/>
              <a:buChar char="•"/>
            </a:pPr>
            <a:r>
              <a:rPr lang="en-US" sz="1300"/>
              <a:t>Those Hurdles Still Exist– 21 Years Later</a:t>
            </a:r>
            <a:endParaRPr/>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p:txBody>
      </p:sp>
      <p:sp>
        <p:nvSpPr>
          <p:cNvPr id="169" name="Google Shape;16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 let’s look at the “present” for a minute…..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is where an oral healthcare professional’s education begins</a:t>
            </a:r>
            <a:endParaRPr/>
          </a:p>
        </p:txBody>
      </p:sp>
      <p:sp>
        <p:nvSpPr>
          <p:cNvPr id="179" name="Google Shape;17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Upon graduation, the majority of graduates and currently licensed oral health professionals seek jobs in a traditional dental practice i.e. a “four walls, bricks and mortar dental office setting”.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Dental hygiene practice follows ….. </a:t>
            </a:r>
            <a:endParaRPr/>
          </a:p>
          <a:p>
            <a:pPr indent="0" lvl="0" marL="0" rtl="0" algn="l">
              <a:spcBef>
                <a:spcPts val="0"/>
              </a:spcBef>
              <a:spcAft>
                <a:spcPts val="0"/>
              </a:spcAft>
              <a:buNone/>
            </a:pPr>
            <a:r>
              <a:rPr lang="en-US"/>
              <a:t>Minnesota Statutes 150A.10 ALLIED DENTAL PERSONNEL.</a:t>
            </a:r>
            <a:endParaRPr/>
          </a:p>
          <a:p>
            <a:pPr indent="0" lvl="0" marL="0" rtl="0" algn="l">
              <a:spcBef>
                <a:spcPts val="0"/>
              </a:spcBef>
              <a:spcAft>
                <a:spcPts val="0"/>
              </a:spcAft>
              <a:buNone/>
            </a:pPr>
            <a:r>
              <a:rPr lang="en-US"/>
              <a:t>Subdivision 1.  Dental hygienists.</a:t>
            </a:r>
            <a:endParaRPr/>
          </a:p>
        </p:txBody>
      </p:sp>
      <p:sp>
        <p:nvSpPr>
          <p:cNvPr id="185" name="Google Shape;185;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gradFill>
          <a:gsLst>
            <a:gs pos="0">
              <a:srgbClr val="E1DBC9"/>
            </a:gs>
            <a:gs pos="77000">
              <a:srgbClr val="C8C1B0"/>
            </a:gs>
            <a:gs pos="100000">
              <a:srgbClr val="C0BAAA"/>
            </a:gs>
          </a:gsLst>
          <a:lin ang="5400000" scaled="0"/>
        </a:gradFill>
      </p:bgPr>
    </p:bg>
    <p:spTree>
      <p:nvGrpSpPr>
        <p:cNvPr id="16" name="Shape 16"/>
        <p:cNvGrpSpPr/>
        <p:nvPr/>
      </p:nvGrpSpPr>
      <p:grpSpPr>
        <a:xfrm>
          <a:off x="0" y="0"/>
          <a:ext cx="0" cy="0"/>
          <a:chOff x="0" y="0"/>
          <a:chExt cx="0" cy="0"/>
        </a:xfrm>
      </p:grpSpPr>
      <p:sp>
        <p:nvSpPr>
          <p:cNvPr id="17" name="Google Shape;17;p36"/>
          <p:cNvSpPr/>
          <p:nvPr/>
        </p:nvSpPr>
        <p:spPr>
          <a:xfrm>
            <a:off x="0" y="0"/>
            <a:ext cx="12192000" cy="6858000"/>
          </a:xfrm>
          <a:prstGeom prst="rect">
            <a:avLst/>
          </a:prstGeom>
          <a:blipFill rotWithShape="1">
            <a:blip r:embed="rId2">
              <a:alphaModFix amt="45000"/>
            </a:blip>
            <a:tile algn="tl" flip="none" tx="-44450" sx="85000" ty="38100" sy="85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6"/>
          <p:cNvSpPr/>
          <p:nvPr/>
        </p:nvSpPr>
        <p:spPr>
          <a:xfrm>
            <a:off x="1307870" y="1267730"/>
            <a:ext cx="9576262" cy="4307950"/>
          </a:xfrm>
          <a:prstGeom prst="rect">
            <a:avLst/>
          </a:prstGeom>
          <a:solidFill>
            <a:schemeClr val="lt1"/>
          </a:solidFill>
          <a:ln>
            <a:noFill/>
          </a:ln>
          <a:effectLst>
            <a:outerShdw blurRad="50800" rotWithShape="0" algn="ctr">
              <a:srgbClr val="000000">
                <a:alpha val="65882"/>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6"/>
          <p:cNvSpPr/>
          <p:nvPr/>
        </p:nvSpPr>
        <p:spPr>
          <a:xfrm>
            <a:off x="1447801" y="1411615"/>
            <a:ext cx="9296400" cy="4034770"/>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6"/>
          <p:cNvSpPr/>
          <p:nvPr/>
        </p:nvSpPr>
        <p:spPr>
          <a:xfrm>
            <a:off x="5135880" y="1267730"/>
            <a:ext cx="1920240" cy="73152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 name="Google Shape;21;p36"/>
          <p:cNvGrpSpPr/>
          <p:nvPr/>
        </p:nvGrpSpPr>
        <p:grpSpPr>
          <a:xfrm>
            <a:off x="5250180" y="1267730"/>
            <a:ext cx="1691640" cy="645295"/>
            <a:chOff x="5318306" y="1386268"/>
            <a:chExt cx="1567331" cy="645295"/>
          </a:xfrm>
        </p:grpSpPr>
        <p:cxnSp>
          <p:nvCxnSpPr>
            <p:cNvPr id="22" name="Google Shape;22;p36"/>
            <p:cNvCxnSpPr/>
            <p:nvPr/>
          </p:nvCxnSpPr>
          <p:spPr>
            <a:xfrm>
              <a:off x="5318306" y="1386268"/>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23" name="Google Shape;23;p36"/>
            <p:cNvCxnSpPr/>
            <p:nvPr/>
          </p:nvCxnSpPr>
          <p:spPr>
            <a:xfrm>
              <a:off x="6885637" y="1386268"/>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24" name="Google Shape;24;p36"/>
            <p:cNvCxnSpPr/>
            <p:nvPr/>
          </p:nvCxnSpPr>
          <p:spPr>
            <a:xfrm>
              <a:off x="5318306" y="2031563"/>
              <a:ext cx="1567331" cy="0"/>
            </a:xfrm>
            <a:prstGeom prst="straightConnector1">
              <a:avLst/>
            </a:prstGeom>
            <a:solidFill>
              <a:srgbClr val="262626"/>
            </a:solidFill>
            <a:ln cap="flat" cmpd="sng" w="9525">
              <a:solidFill>
                <a:schemeClr val="dk1"/>
              </a:solidFill>
              <a:prstDash val="solid"/>
              <a:miter lim="800000"/>
              <a:headEnd len="sm" w="sm" type="none"/>
              <a:tailEnd len="sm" w="sm" type="none"/>
            </a:ln>
          </p:spPr>
        </p:cxnSp>
      </p:grpSp>
      <p:sp>
        <p:nvSpPr>
          <p:cNvPr id="25" name="Google Shape;25;p36"/>
          <p:cNvSpPr txBox="1"/>
          <p:nvPr>
            <p:ph type="ctrTitle"/>
          </p:nvPr>
        </p:nvSpPr>
        <p:spPr>
          <a:xfrm>
            <a:off x="1561708" y="2091263"/>
            <a:ext cx="9068586" cy="2590800"/>
          </a:xfrm>
          <a:prstGeom prst="rect">
            <a:avLst/>
          </a:prstGeom>
          <a:noFill/>
          <a:ln>
            <a:noFill/>
          </a:ln>
        </p:spPr>
        <p:txBody>
          <a:bodyPr anchorCtr="0" anchor="ctr" bIns="45700" lIns="91425" spcFirstLastPara="1" rIns="91425" wrap="square" tIns="45700">
            <a:noAutofit/>
          </a:bodyPr>
          <a:lstStyle>
            <a:lvl1pPr lvl="0" algn="ctr">
              <a:lnSpc>
                <a:spcPct val="83000"/>
              </a:lnSpc>
              <a:spcBef>
                <a:spcPts val="0"/>
              </a:spcBef>
              <a:spcAft>
                <a:spcPts val="0"/>
              </a:spcAft>
              <a:buClr>
                <a:srgbClr val="262626"/>
              </a:buClr>
              <a:buSzPts val="7200"/>
              <a:buFont typeface="Century Gothic"/>
              <a:buNone/>
              <a:defRPr b="0" sz="7200" cap="none">
                <a:solidFill>
                  <a:srgbClr val="262626"/>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36"/>
          <p:cNvSpPr txBox="1"/>
          <p:nvPr>
            <p:ph idx="1" type="subTitle"/>
          </p:nvPr>
        </p:nvSpPr>
        <p:spPr>
          <a:xfrm>
            <a:off x="1562100" y="4682062"/>
            <a:ext cx="9070848" cy="457201"/>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SzPts val="1600"/>
              <a:buNone/>
              <a:defRPr sz="1600">
                <a:solidFill>
                  <a:schemeClr val="dk1"/>
                </a:solidFill>
              </a:defRPr>
            </a:lvl1pPr>
            <a:lvl2pPr lvl="1" algn="ctr">
              <a:lnSpc>
                <a:spcPct val="100000"/>
              </a:lnSpc>
              <a:spcBef>
                <a:spcPts val="500"/>
              </a:spcBef>
              <a:spcAft>
                <a:spcPts val="0"/>
              </a:spcAft>
              <a:buSzPts val="1600"/>
              <a:buNone/>
              <a:defRPr sz="1600"/>
            </a:lvl2pPr>
            <a:lvl3pPr lvl="2" algn="ctr">
              <a:lnSpc>
                <a:spcPct val="100000"/>
              </a:lnSpc>
              <a:spcBef>
                <a:spcPts val="500"/>
              </a:spcBef>
              <a:spcAft>
                <a:spcPts val="0"/>
              </a:spcAft>
              <a:buSzPts val="1600"/>
              <a:buNone/>
              <a:defRPr sz="16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p:txBody>
      </p:sp>
      <p:sp>
        <p:nvSpPr>
          <p:cNvPr id="27" name="Google Shape;27;p36"/>
          <p:cNvSpPr txBox="1"/>
          <p:nvPr>
            <p:ph idx="10" type="dt"/>
          </p:nvPr>
        </p:nvSpPr>
        <p:spPr>
          <a:xfrm>
            <a:off x="5318760" y="1341255"/>
            <a:ext cx="1554480" cy="527213"/>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1300">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6"/>
          <p:cNvSpPr txBox="1"/>
          <p:nvPr>
            <p:ph idx="11" type="ftr"/>
          </p:nvPr>
        </p:nvSpPr>
        <p:spPr>
          <a:xfrm>
            <a:off x="1453896" y="5211060"/>
            <a:ext cx="5905500" cy="2286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6"/>
          <p:cNvSpPr txBox="1"/>
          <p:nvPr>
            <p:ph idx="12" type="sldNum"/>
          </p:nvPr>
        </p:nvSpPr>
        <p:spPr>
          <a:xfrm>
            <a:off x="8606919" y="5212080"/>
            <a:ext cx="2111881" cy="22860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b="0" i="0" sz="1000" u="none" cap="none" strike="noStrike">
                <a:solidFill>
                  <a:srgbClr val="3F3F3F"/>
                </a:solidFill>
                <a:latin typeface="Century Gothic"/>
                <a:ea typeface="Century Gothic"/>
                <a:cs typeface="Century Gothic"/>
                <a:sym typeface="Century Gothic"/>
              </a:defRPr>
            </a:lvl1pPr>
            <a:lvl2pPr indent="0" lvl="1" marL="0" algn="r">
              <a:spcBef>
                <a:spcPts val="0"/>
              </a:spcBef>
              <a:buNone/>
              <a:defRPr b="0" i="0" sz="1000" u="none" cap="none" strike="noStrike">
                <a:solidFill>
                  <a:srgbClr val="3F3F3F"/>
                </a:solidFill>
                <a:latin typeface="Century Gothic"/>
                <a:ea typeface="Century Gothic"/>
                <a:cs typeface="Century Gothic"/>
                <a:sym typeface="Century Gothic"/>
              </a:defRPr>
            </a:lvl2pPr>
            <a:lvl3pPr indent="0" lvl="2" marL="0" algn="r">
              <a:spcBef>
                <a:spcPts val="0"/>
              </a:spcBef>
              <a:buNone/>
              <a:defRPr b="0" i="0" sz="1000" u="none" cap="none" strike="noStrike">
                <a:solidFill>
                  <a:srgbClr val="3F3F3F"/>
                </a:solidFill>
                <a:latin typeface="Century Gothic"/>
                <a:ea typeface="Century Gothic"/>
                <a:cs typeface="Century Gothic"/>
                <a:sym typeface="Century Gothic"/>
              </a:defRPr>
            </a:lvl3pPr>
            <a:lvl4pPr indent="0" lvl="3" marL="0" algn="r">
              <a:spcBef>
                <a:spcPts val="0"/>
              </a:spcBef>
              <a:buNone/>
              <a:defRPr b="0" i="0" sz="1000" u="none" cap="none" strike="noStrike">
                <a:solidFill>
                  <a:srgbClr val="3F3F3F"/>
                </a:solidFill>
                <a:latin typeface="Century Gothic"/>
                <a:ea typeface="Century Gothic"/>
                <a:cs typeface="Century Gothic"/>
                <a:sym typeface="Century Gothic"/>
              </a:defRPr>
            </a:lvl4pPr>
            <a:lvl5pPr indent="0" lvl="4" marL="0" algn="r">
              <a:spcBef>
                <a:spcPts val="0"/>
              </a:spcBef>
              <a:buNone/>
              <a:defRPr b="0" i="0" sz="1000" u="none" cap="none" strike="noStrike">
                <a:solidFill>
                  <a:srgbClr val="3F3F3F"/>
                </a:solidFill>
                <a:latin typeface="Century Gothic"/>
                <a:ea typeface="Century Gothic"/>
                <a:cs typeface="Century Gothic"/>
                <a:sym typeface="Century Gothic"/>
              </a:defRPr>
            </a:lvl5pPr>
            <a:lvl6pPr indent="0" lvl="5" marL="0" algn="r">
              <a:spcBef>
                <a:spcPts val="0"/>
              </a:spcBef>
              <a:buNone/>
              <a:defRPr b="0" i="0" sz="1000" u="none" cap="none" strike="noStrike">
                <a:solidFill>
                  <a:srgbClr val="3F3F3F"/>
                </a:solidFill>
                <a:latin typeface="Century Gothic"/>
                <a:ea typeface="Century Gothic"/>
                <a:cs typeface="Century Gothic"/>
                <a:sym typeface="Century Gothic"/>
              </a:defRPr>
            </a:lvl6pPr>
            <a:lvl7pPr indent="0" lvl="6" marL="0" algn="r">
              <a:spcBef>
                <a:spcPts val="0"/>
              </a:spcBef>
              <a:buNone/>
              <a:defRPr b="0" i="0" sz="1000" u="none" cap="none" strike="noStrike">
                <a:solidFill>
                  <a:srgbClr val="3F3F3F"/>
                </a:solidFill>
                <a:latin typeface="Century Gothic"/>
                <a:ea typeface="Century Gothic"/>
                <a:cs typeface="Century Gothic"/>
                <a:sym typeface="Century Gothic"/>
              </a:defRPr>
            </a:lvl7pPr>
            <a:lvl8pPr indent="0" lvl="7" marL="0" algn="r">
              <a:spcBef>
                <a:spcPts val="0"/>
              </a:spcBef>
              <a:buNone/>
              <a:defRPr b="0" i="0" sz="1000" u="none" cap="none" strike="noStrike">
                <a:solidFill>
                  <a:srgbClr val="3F3F3F"/>
                </a:solidFill>
                <a:latin typeface="Century Gothic"/>
                <a:ea typeface="Century Gothic"/>
                <a:cs typeface="Century Gothic"/>
                <a:sym typeface="Century Gothic"/>
              </a:defRPr>
            </a:lvl8pPr>
            <a:lvl9pPr indent="0" lvl="8" marL="0" algn="r">
              <a:spcBef>
                <a:spcPts val="0"/>
              </a:spcBef>
              <a:buNone/>
              <a:defRPr b="0" i="0" sz="1000" u="none" cap="none" strike="noStrike">
                <a:solidFill>
                  <a:srgbClr val="3F3F3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4" name="Shape 94"/>
        <p:cNvGrpSpPr/>
        <p:nvPr/>
      </p:nvGrpSpPr>
      <p:grpSpPr>
        <a:xfrm>
          <a:off x="0" y="0"/>
          <a:ext cx="0" cy="0"/>
          <a:chOff x="0" y="0"/>
          <a:chExt cx="0" cy="0"/>
        </a:xfrm>
      </p:grpSpPr>
      <p:sp>
        <p:nvSpPr>
          <p:cNvPr id="95" name="Google Shape;95;p45"/>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45"/>
          <p:cNvSpPr txBox="1"/>
          <p:nvPr>
            <p:ph idx="1" type="body"/>
          </p:nvPr>
        </p:nvSpPr>
        <p:spPr>
          <a:xfrm rot="5400000">
            <a:off x="4130040" y="-960120"/>
            <a:ext cx="3931920" cy="10058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97" name="Google Shape;97;p45"/>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45"/>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45"/>
          <p:cNvSpPr txBox="1"/>
          <p:nvPr>
            <p:ph idx="12" type="sldNum"/>
          </p:nvPr>
        </p:nvSpPr>
        <p:spPr>
          <a:xfrm>
            <a:off x="10469880" y="6307672"/>
            <a:ext cx="1463040" cy="27432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0" name="Shape 100"/>
        <p:cNvGrpSpPr/>
        <p:nvPr/>
      </p:nvGrpSpPr>
      <p:grpSpPr>
        <a:xfrm>
          <a:off x="0" y="0"/>
          <a:ext cx="0" cy="0"/>
          <a:chOff x="0" y="0"/>
          <a:chExt cx="0" cy="0"/>
        </a:xfrm>
      </p:grpSpPr>
      <p:sp>
        <p:nvSpPr>
          <p:cNvPr id="101" name="Google Shape;101;p46"/>
          <p:cNvSpPr txBox="1"/>
          <p:nvPr>
            <p:ph type="title"/>
          </p:nvPr>
        </p:nvSpPr>
        <p:spPr>
          <a:xfrm rot="5400000">
            <a:off x="7543800" y="2209800"/>
            <a:ext cx="5257800" cy="2362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46"/>
          <p:cNvSpPr txBox="1"/>
          <p:nvPr>
            <p:ph idx="1" type="body"/>
          </p:nvPr>
        </p:nvSpPr>
        <p:spPr>
          <a:xfrm rot="5400000">
            <a:off x="2247900" y="-647700"/>
            <a:ext cx="5257800" cy="80772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103" name="Google Shape;103;p46"/>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46"/>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46"/>
          <p:cNvSpPr txBox="1"/>
          <p:nvPr>
            <p:ph idx="12" type="sldNum"/>
          </p:nvPr>
        </p:nvSpPr>
        <p:spPr>
          <a:xfrm>
            <a:off x="10469880" y="6307672"/>
            <a:ext cx="1463040" cy="27432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37"/>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37"/>
          <p:cNvSpPr txBox="1"/>
          <p:nvPr>
            <p:ph idx="1" type="body"/>
          </p:nvPr>
        </p:nvSpPr>
        <p:spPr>
          <a:xfrm>
            <a:off x="1066800" y="2103120"/>
            <a:ext cx="10058400" cy="393192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33" name="Google Shape;33;p37"/>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7"/>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7"/>
          <p:cNvSpPr txBox="1"/>
          <p:nvPr>
            <p:ph idx="12" type="sldNum"/>
          </p:nvPr>
        </p:nvSpPr>
        <p:spPr>
          <a:xfrm>
            <a:off x="10469880" y="6307672"/>
            <a:ext cx="1463040" cy="27432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38"/>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38"/>
          <p:cNvSpPr txBox="1"/>
          <p:nvPr>
            <p:ph idx="1" type="body"/>
          </p:nvPr>
        </p:nvSpPr>
        <p:spPr>
          <a:xfrm>
            <a:off x="1066800" y="2103120"/>
            <a:ext cx="4754880" cy="374904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39" name="Google Shape;39;p38"/>
          <p:cNvSpPr txBox="1"/>
          <p:nvPr>
            <p:ph idx="2" type="body"/>
          </p:nvPr>
        </p:nvSpPr>
        <p:spPr>
          <a:xfrm>
            <a:off x="6370320" y="2103120"/>
            <a:ext cx="4754880" cy="374904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40" name="Google Shape;40;p38"/>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38"/>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8"/>
          <p:cNvSpPr txBox="1"/>
          <p:nvPr>
            <p:ph idx="12" type="sldNum"/>
          </p:nvPr>
        </p:nvSpPr>
        <p:spPr>
          <a:xfrm>
            <a:off x="10469880" y="6307672"/>
            <a:ext cx="1463040" cy="27432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39"/>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39"/>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39"/>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9"/>
          <p:cNvSpPr txBox="1"/>
          <p:nvPr>
            <p:ph idx="12" type="sldNum"/>
          </p:nvPr>
        </p:nvSpPr>
        <p:spPr>
          <a:xfrm>
            <a:off x="10469880" y="6307672"/>
            <a:ext cx="1463040" cy="27432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40"/>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40"/>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0"/>
          <p:cNvSpPr txBox="1"/>
          <p:nvPr>
            <p:ph idx="12" type="sldNum"/>
          </p:nvPr>
        </p:nvSpPr>
        <p:spPr>
          <a:xfrm>
            <a:off x="10469880" y="6307672"/>
            <a:ext cx="1463040" cy="27432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52" name="Shape 52"/>
        <p:cNvGrpSpPr/>
        <p:nvPr/>
      </p:nvGrpSpPr>
      <p:grpSpPr>
        <a:xfrm>
          <a:off x="0" y="0"/>
          <a:ext cx="0" cy="0"/>
          <a:chOff x="0" y="0"/>
          <a:chExt cx="0" cy="0"/>
        </a:xfrm>
      </p:grpSpPr>
      <p:sp>
        <p:nvSpPr>
          <p:cNvPr id="53" name="Google Shape;53;p41"/>
          <p:cNvSpPr/>
          <p:nvPr/>
        </p:nvSpPr>
        <p:spPr>
          <a:xfrm>
            <a:off x="245529" y="237744"/>
            <a:ext cx="8531352" cy="6382512"/>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41"/>
          <p:cNvSpPr/>
          <p:nvPr/>
        </p:nvSpPr>
        <p:spPr>
          <a:xfrm>
            <a:off x="9020386" y="237744"/>
            <a:ext cx="2926080" cy="6382512"/>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41"/>
          <p:cNvSpPr txBox="1"/>
          <p:nvPr>
            <p:ph type="title"/>
          </p:nvPr>
        </p:nvSpPr>
        <p:spPr>
          <a:xfrm>
            <a:off x="9296400" y="607392"/>
            <a:ext cx="2430780" cy="164592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2800"/>
              <a:buFont typeface="Century Gothic"/>
              <a:buNone/>
              <a:defRPr b="0" sz="2800" cap="none">
                <a:solidFill>
                  <a:srgbClr val="FFFFFF"/>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41"/>
          <p:cNvSpPr txBox="1"/>
          <p:nvPr>
            <p:ph idx="1" type="body"/>
          </p:nvPr>
        </p:nvSpPr>
        <p:spPr>
          <a:xfrm>
            <a:off x="685800" y="609600"/>
            <a:ext cx="7772400" cy="53340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57" name="Google Shape;57;p41"/>
          <p:cNvSpPr txBox="1"/>
          <p:nvPr>
            <p:ph idx="2" type="body"/>
          </p:nvPr>
        </p:nvSpPr>
        <p:spPr>
          <a:xfrm>
            <a:off x="9296400" y="2286000"/>
            <a:ext cx="2430780" cy="35052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800"/>
              </a:spcBef>
              <a:spcAft>
                <a:spcPts val="0"/>
              </a:spcAft>
              <a:buSzPts val="1400"/>
              <a:buNone/>
              <a:defRPr sz="1400">
                <a:solidFill>
                  <a:srgbClr val="FFFFFF"/>
                </a:solidFill>
              </a:defRPr>
            </a:lvl1pPr>
            <a:lvl2pPr indent="-228600" lvl="1" marL="914400" algn="l">
              <a:lnSpc>
                <a:spcPct val="100000"/>
              </a:lnSpc>
              <a:spcBef>
                <a:spcPts val="500"/>
              </a:spcBef>
              <a:spcAft>
                <a:spcPts val="0"/>
              </a:spcAft>
              <a:buSzPts val="1200"/>
              <a:buNone/>
              <a:defRPr sz="1200"/>
            </a:lvl2pPr>
            <a:lvl3pPr indent="-228600" lvl="2" marL="1371600" algn="l">
              <a:lnSpc>
                <a:spcPct val="100000"/>
              </a:lnSpc>
              <a:spcBef>
                <a:spcPts val="500"/>
              </a:spcBef>
              <a:spcAft>
                <a:spcPts val="0"/>
              </a:spcAft>
              <a:buSzPts val="1000"/>
              <a:buNone/>
              <a:defRPr sz="1000"/>
            </a:lvl3pPr>
            <a:lvl4pPr indent="-228600" lvl="3" marL="1828800" algn="l">
              <a:lnSpc>
                <a:spcPct val="100000"/>
              </a:lnSpc>
              <a:spcBef>
                <a:spcPts val="500"/>
              </a:spcBef>
              <a:spcAft>
                <a:spcPts val="0"/>
              </a:spcAft>
              <a:buSzPts val="900"/>
              <a:buNone/>
              <a:defRPr sz="900"/>
            </a:lvl4pPr>
            <a:lvl5pPr indent="-228600" lvl="4" marL="2286000" algn="l">
              <a:lnSpc>
                <a:spcPct val="100000"/>
              </a:lnSpc>
              <a:spcBef>
                <a:spcPts val="500"/>
              </a:spcBef>
              <a:spcAft>
                <a:spcPts val="0"/>
              </a:spcAft>
              <a:buSzPts val="900"/>
              <a:buNone/>
              <a:defRPr sz="900"/>
            </a:lvl5pPr>
            <a:lvl6pPr indent="-228600" lvl="5" marL="2743200" algn="l">
              <a:lnSpc>
                <a:spcPct val="100000"/>
              </a:lnSpc>
              <a:spcBef>
                <a:spcPts val="500"/>
              </a:spcBef>
              <a:spcAft>
                <a:spcPts val="0"/>
              </a:spcAft>
              <a:buSzPts val="900"/>
              <a:buNone/>
              <a:defRPr sz="900"/>
            </a:lvl6pPr>
            <a:lvl7pPr indent="-228600" lvl="6" marL="3200400" algn="l">
              <a:lnSpc>
                <a:spcPct val="100000"/>
              </a:lnSpc>
              <a:spcBef>
                <a:spcPts val="500"/>
              </a:spcBef>
              <a:spcAft>
                <a:spcPts val="0"/>
              </a:spcAft>
              <a:buSzPts val="900"/>
              <a:buNone/>
              <a:defRPr sz="900"/>
            </a:lvl7pPr>
            <a:lvl8pPr indent="-228600" lvl="7" marL="3657600" algn="l">
              <a:lnSpc>
                <a:spcPct val="100000"/>
              </a:lnSpc>
              <a:spcBef>
                <a:spcPts val="500"/>
              </a:spcBef>
              <a:spcAft>
                <a:spcPts val="0"/>
              </a:spcAft>
              <a:buSzPts val="900"/>
              <a:buNone/>
              <a:defRPr sz="900"/>
            </a:lvl8pPr>
            <a:lvl9pPr indent="-228600" lvl="8" marL="4114800" algn="l">
              <a:lnSpc>
                <a:spcPct val="100000"/>
              </a:lnSpc>
              <a:spcBef>
                <a:spcPts val="500"/>
              </a:spcBef>
              <a:spcAft>
                <a:spcPts val="0"/>
              </a:spcAft>
              <a:buSzPts val="900"/>
              <a:buNone/>
              <a:defRPr sz="900"/>
            </a:lvl9pPr>
          </a:lstStyle>
          <a:p/>
        </p:txBody>
      </p:sp>
      <p:sp>
        <p:nvSpPr>
          <p:cNvPr id="58" name="Google Shape;58;p41"/>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1"/>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1"/>
          <p:cNvSpPr txBox="1"/>
          <p:nvPr>
            <p:ph idx="12" type="sldNum"/>
          </p:nvPr>
        </p:nvSpPr>
        <p:spPr>
          <a:xfrm>
            <a:off x="10393677" y="6223002"/>
            <a:ext cx="1463040" cy="27432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sz="1000">
                <a:solidFill>
                  <a:srgbClr val="FFFFFF"/>
                </a:solidFill>
                <a:latin typeface="Century Gothic"/>
                <a:ea typeface="Century Gothic"/>
                <a:cs typeface="Century Gothic"/>
                <a:sym typeface="Century Gothic"/>
              </a:defRPr>
            </a:lvl1pPr>
            <a:lvl2pPr indent="0" lvl="1" marL="0" algn="r">
              <a:spcBef>
                <a:spcPts val="0"/>
              </a:spcBef>
              <a:buNone/>
              <a:defRPr sz="1000">
                <a:solidFill>
                  <a:srgbClr val="FFFFFF"/>
                </a:solidFill>
                <a:latin typeface="Century Gothic"/>
                <a:ea typeface="Century Gothic"/>
                <a:cs typeface="Century Gothic"/>
                <a:sym typeface="Century Gothic"/>
              </a:defRPr>
            </a:lvl2pPr>
            <a:lvl3pPr indent="0" lvl="2" marL="0" algn="r">
              <a:spcBef>
                <a:spcPts val="0"/>
              </a:spcBef>
              <a:buNone/>
              <a:defRPr sz="1000">
                <a:solidFill>
                  <a:srgbClr val="FFFFFF"/>
                </a:solidFill>
                <a:latin typeface="Century Gothic"/>
                <a:ea typeface="Century Gothic"/>
                <a:cs typeface="Century Gothic"/>
                <a:sym typeface="Century Gothic"/>
              </a:defRPr>
            </a:lvl3pPr>
            <a:lvl4pPr indent="0" lvl="3" marL="0" algn="r">
              <a:spcBef>
                <a:spcPts val="0"/>
              </a:spcBef>
              <a:buNone/>
              <a:defRPr sz="1000">
                <a:solidFill>
                  <a:srgbClr val="FFFFFF"/>
                </a:solidFill>
                <a:latin typeface="Century Gothic"/>
                <a:ea typeface="Century Gothic"/>
                <a:cs typeface="Century Gothic"/>
                <a:sym typeface="Century Gothic"/>
              </a:defRPr>
            </a:lvl4pPr>
            <a:lvl5pPr indent="0" lvl="4" marL="0" algn="r">
              <a:spcBef>
                <a:spcPts val="0"/>
              </a:spcBef>
              <a:buNone/>
              <a:defRPr sz="1000">
                <a:solidFill>
                  <a:srgbClr val="FFFFFF"/>
                </a:solidFill>
                <a:latin typeface="Century Gothic"/>
                <a:ea typeface="Century Gothic"/>
                <a:cs typeface="Century Gothic"/>
                <a:sym typeface="Century Gothic"/>
              </a:defRPr>
            </a:lvl5pPr>
            <a:lvl6pPr indent="0" lvl="5" marL="0" algn="r">
              <a:spcBef>
                <a:spcPts val="0"/>
              </a:spcBef>
              <a:buNone/>
              <a:defRPr sz="1000">
                <a:solidFill>
                  <a:srgbClr val="FFFFFF"/>
                </a:solidFill>
                <a:latin typeface="Century Gothic"/>
                <a:ea typeface="Century Gothic"/>
                <a:cs typeface="Century Gothic"/>
                <a:sym typeface="Century Gothic"/>
              </a:defRPr>
            </a:lvl6pPr>
            <a:lvl7pPr indent="0" lvl="6" marL="0" algn="r">
              <a:spcBef>
                <a:spcPts val="0"/>
              </a:spcBef>
              <a:buNone/>
              <a:defRPr sz="1000">
                <a:solidFill>
                  <a:srgbClr val="FFFFFF"/>
                </a:solidFill>
                <a:latin typeface="Century Gothic"/>
                <a:ea typeface="Century Gothic"/>
                <a:cs typeface="Century Gothic"/>
                <a:sym typeface="Century Gothic"/>
              </a:defRPr>
            </a:lvl7pPr>
            <a:lvl8pPr indent="0" lvl="7" marL="0" algn="r">
              <a:spcBef>
                <a:spcPts val="0"/>
              </a:spcBef>
              <a:buNone/>
              <a:defRPr sz="1000">
                <a:solidFill>
                  <a:srgbClr val="FFFFFF"/>
                </a:solidFill>
                <a:latin typeface="Century Gothic"/>
                <a:ea typeface="Century Gothic"/>
                <a:cs typeface="Century Gothic"/>
                <a:sym typeface="Century Gothic"/>
              </a:defRPr>
            </a:lvl8pPr>
            <a:lvl9pPr indent="0" lvl="8" marL="0" algn="r">
              <a:spcBef>
                <a:spcPts val="0"/>
              </a:spcBef>
              <a:buNone/>
              <a:defRPr sz="1000">
                <a:solidFill>
                  <a:srgbClr val="FF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61" name="Google Shape;61;p41"/>
          <p:cNvSpPr/>
          <p:nvPr/>
        </p:nvSpPr>
        <p:spPr>
          <a:xfrm>
            <a:off x="9157546" y="374904"/>
            <a:ext cx="2651760" cy="6108192"/>
          </a:xfrm>
          <a:prstGeom prst="rect">
            <a:avLst/>
          </a:prstGeom>
          <a:noFill/>
          <a:ln cap="sq" cmpd="sng" w="9525">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gradFill>
          <a:gsLst>
            <a:gs pos="0">
              <a:srgbClr val="E1DBC9"/>
            </a:gs>
            <a:gs pos="77000">
              <a:srgbClr val="C8C1B0"/>
            </a:gs>
            <a:gs pos="100000">
              <a:srgbClr val="C0BAAA"/>
            </a:gs>
          </a:gsLst>
          <a:lin ang="5400000" scaled="0"/>
        </a:gradFill>
      </p:bgPr>
    </p:bg>
    <p:spTree>
      <p:nvGrpSpPr>
        <p:cNvPr id="62" name="Shape 62"/>
        <p:cNvGrpSpPr/>
        <p:nvPr/>
      </p:nvGrpSpPr>
      <p:grpSpPr>
        <a:xfrm>
          <a:off x="0" y="0"/>
          <a:ext cx="0" cy="0"/>
          <a:chOff x="0" y="0"/>
          <a:chExt cx="0" cy="0"/>
        </a:xfrm>
      </p:grpSpPr>
      <p:sp>
        <p:nvSpPr>
          <p:cNvPr id="63" name="Google Shape;63;p42"/>
          <p:cNvSpPr/>
          <p:nvPr/>
        </p:nvSpPr>
        <p:spPr>
          <a:xfrm>
            <a:off x="0" y="0"/>
            <a:ext cx="12192000" cy="6858000"/>
          </a:xfrm>
          <a:prstGeom prst="rect">
            <a:avLst/>
          </a:prstGeom>
          <a:blipFill rotWithShape="1">
            <a:blip r:embed="rId2">
              <a:alphaModFix amt="45000"/>
            </a:blip>
            <a:tile algn="tl" flip="none" tx="-44450" sx="85000" ty="38100" sy="85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42"/>
          <p:cNvSpPr/>
          <p:nvPr/>
        </p:nvSpPr>
        <p:spPr>
          <a:xfrm>
            <a:off x="1307870" y="1267730"/>
            <a:ext cx="9576262" cy="4307950"/>
          </a:xfrm>
          <a:prstGeom prst="rect">
            <a:avLst/>
          </a:prstGeom>
          <a:solidFill>
            <a:schemeClr val="lt1"/>
          </a:solidFill>
          <a:ln>
            <a:noFill/>
          </a:ln>
          <a:effectLst>
            <a:outerShdw blurRad="50800" rotWithShape="0" algn="ctr">
              <a:srgbClr val="000000">
                <a:alpha val="65882"/>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42"/>
          <p:cNvSpPr/>
          <p:nvPr/>
        </p:nvSpPr>
        <p:spPr>
          <a:xfrm>
            <a:off x="1447800" y="1411615"/>
            <a:ext cx="9296400" cy="4034770"/>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42"/>
          <p:cNvSpPr/>
          <p:nvPr/>
        </p:nvSpPr>
        <p:spPr>
          <a:xfrm>
            <a:off x="5135880" y="1267730"/>
            <a:ext cx="1920240" cy="73152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 name="Google Shape;67;p42"/>
          <p:cNvGrpSpPr/>
          <p:nvPr/>
        </p:nvGrpSpPr>
        <p:grpSpPr>
          <a:xfrm>
            <a:off x="5250180" y="1267730"/>
            <a:ext cx="1691640" cy="645295"/>
            <a:chOff x="5318306" y="1386268"/>
            <a:chExt cx="1567331" cy="645295"/>
          </a:xfrm>
        </p:grpSpPr>
        <p:cxnSp>
          <p:nvCxnSpPr>
            <p:cNvPr id="68" name="Google Shape;68;p42"/>
            <p:cNvCxnSpPr/>
            <p:nvPr/>
          </p:nvCxnSpPr>
          <p:spPr>
            <a:xfrm>
              <a:off x="5318306" y="1386268"/>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69" name="Google Shape;69;p42"/>
            <p:cNvCxnSpPr/>
            <p:nvPr/>
          </p:nvCxnSpPr>
          <p:spPr>
            <a:xfrm>
              <a:off x="6885637" y="1386268"/>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70" name="Google Shape;70;p42"/>
            <p:cNvCxnSpPr/>
            <p:nvPr/>
          </p:nvCxnSpPr>
          <p:spPr>
            <a:xfrm>
              <a:off x="5318306" y="2031563"/>
              <a:ext cx="1567331" cy="0"/>
            </a:xfrm>
            <a:prstGeom prst="straightConnector1">
              <a:avLst/>
            </a:prstGeom>
            <a:solidFill>
              <a:srgbClr val="262626"/>
            </a:solidFill>
            <a:ln cap="flat" cmpd="sng" w="9525">
              <a:solidFill>
                <a:schemeClr val="dk1"/>
              </a:solidFill>
              <a:prstDash val="solid"/>
              <a:miter lim="800000"/>
              <a:headEnd len="sm" w="sm" type="none"/>
              <a:tailEnd len="sm" w="sm" type="none"/>
            </a:ln>
          </p:spPr>
        </p:cxnSp>
      </p:grpSp>
      <p:sp>
        <p:nvSpPr>
          <p:cNvPr id="71" name="Google Shape;71;p42"/>
          <p:cNvSpPr txBox="1"/>
          <p:nvPr>
            <p:ph type="title"/>
          </p:nvPr>
        </p:nvSpPr>
        <p:spPr>
          <a:xfrm>
            <a:off x="1563623" y="2094309"/>
            <a:ext cx="9070848" cy="2587752"/>
          </a:xfrm>
          <a:prstGeom prst="rect">
            <a:avLst/>
          </a:prstGeom>
          <a:noFill/>
          <a:ln>
            <a:noFill/>
          </a:ln>
        </p:spPr>
        <p:txBody>
          <a:bodyPr anchorCtr="0" anchor="ctr" bIns="45700" lIns="91425" spcFirstLastPara="1" rIns="91425" wrap="square" tIns="45700">
            <a:noAutofit/>
          </a:bodyPr>
          <a:lstStyle>
            <a:lvl1pPr lvl="0" algn="ctr">
              <a:lnSpc>
                <a:spcPct val="83000"/>
              </a:lnSpc>
              <a:spcBef>
                <a:spcPts val="0"/>
              </a:spcBef>
              <a:spcAft>
                <a:spcPts val="0"/>
              </a:spcAft>
              <a:buClr>
                <a:srgbClr val="262626"/>
              </a:buClr>
              <a:buSzPts val="7200"/>
              <a:buFont typeface="Century Gothic"/>
              <a:buNone/>
              <a:defRPr sz="7200" cap="none">
                <a:solidFill>
                  <a:srgbClr val="262626"/>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42"/>
          <p:cNvSpPr txBox="1"/>
          <p:nvPr>
            <p:ph idx="1" type="body"/>
          </p:nvPr>
        </p:nvSpPr>
        <p:spPr>
          <a:xfrm>
            <a:off x="1563624" y="4682062"/>
            <a:ext cx="9070848" cy="457200"/>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900"/>
              </a:spcBef>
              <a:spcAft>
                <a:spcPts val="0"/>
              </a:spcAft>
              <a:buSzPts val="1600"/>
              <a:buNone/>
              <a:defRPr sz="1600">
                <a:solidFill>
                  <a:schemeClr val="dk1"/>
                </a:solidFill>
              </a:defRPr>
            </a:lvl1pPr>
            <a:lvl2pPr indent="-228600" lvl="1" marL="914400" algn="l">
              <a:lnSpc>
                <a:spcPct val="100000"/>
              </a:lnSpc>
              <a:spcBef>
                <a:spcPts val="500"/>
              </a:spcBef>
              <a:spcAft>
                <a:spcPts val="0"/>
              </a:spcAft>
              <a:buSzPts val="1600"/>
              <a:buNone/>
              <a:defRPr sz="1600">
                <a:solidFill>
                  <a:srgbClr val="888888"/>
                </a:solidFill>
              </a:defRPr>
            </a:lvl2pPr>
            <a:lvl3pPr indent="-228600" lvl="2" marL="1371600" algn="l">
              <a:lnSpc>
                <a:spcPct val="100000"/>
              </a:lnSpc>
              <a:spcBef>
                <a:spcPts val="500"/>
              </a:spcBef>
              <a:spcAft>
                <a:spcPts val="0"/>
              </a:spcAft>
              <a:buSzPts val="1600"/>
              <a:buNone/>
              <a:defRPr sz="1600">
                <a:solidFill>
                  <a:srgbClr val="888888"/>
                </a:solidFill>
              </a:defRPr>
            </a:lvl3pPr>
            <a:lvl4pPr indent="-228600" lvl="3" marL="1828800" algn="l">
              <a:lnSpc>
                <a:spcPct val="100000"/>
              </a:lnSpc>
              <a:spcBef>
                <a:spcPts val="500"/>
              </a:spcBef>
              <a:spcAft>
                <a:spcPts val="0"/>
              </a:spcAft>
              <a:buSzPts val="1400"/>
              <a:buNone/>
              <a:defRPr sz="1400">
                <a:solidFill>
                  <a:srgbClr val="888888"/>
                </a:solidFill>
              </a:defRPr>
            </a:lvl4pPr>
            <a:lvl5pPr indent="-228600" lvl="4" marL="2286000" algn="l">
              <a:lnSpc>
                <a:spcPct val="100000"/>
              </a:lnSpc>
              <a:spcBef>
                <a:spcPts val="500"/>
              </a:spcBef>
              <a:spcAft>
                <a:spcPts val="0"/>
              </a:spcAft>
              <a:buSzPts val="1400"/>
              <a:buNone/>
              <a:defRPr sz="1400">
                <a:solidFill>
                  <a:srgbClr val="888888"/>
                </a:solidFill>
              </a:defRPr>
            </a:lvl5pPr>
            <a:lvl6pPr indent="-228600" lvl="5" marL="2743200" algn="l">
              <a:lnSpc>
                <a:spcPct val="100000"/>
              </a:lnSpc>
              <a:spcBef>
                <a:spcPts val="500"/>
              </a:spcBef>
              <a:spcAft>
                <a:spcPts val="0"/>
              </a:spcAft>
              <a:buSzPts val="1400"/>
              <a:buNone/>
              <a:defRPr sz="1400">
                <a:solidFill>
                  <a:srgbClr val="888888"/>
                </a:solidFill>
              </a:defRPr>
            </a:lvl6pPr>
            <a:lvl7pPr indent="-228600" lvl="6" marL="3200400" algn="l">
              <a:lnSpc>
                <a:spcPct val="100000"/>
              </a:lnSpc>
              <a:spcBef>
                <a:spcPts val="500"/>
              </a:spcBef>
              <a:spcAft>
                <a:spcPts val="0"/>
              </a:spcAft>
              <a:buSzPts val="1400"/>
              <a:buNone/>
              <a:defRPr sz="1400">
                <a:solidFill>
                  <a:srgbClr val="888888"/>
                </a:solidFill>
              </a:defRPr>
            </a:lvl7pPr>
            <a:lvl8pPr indent="-228600" lvl="7" marL="3657600" algn="l">
              <a:lnSpc>
                <a:spcPct val="100000"/>
              </a:lnSpc>
              <a:spcBef>
                <a:spcPts val="500"/>
              </a:spcBef>
              <a:spcAft>
                <a:spcPts val="0"/>
              </a:spcAft>
              <a:buSzPts val="1400"/>
              <a:buNone/>
              <a:defRPr sz="1400">
                <a:solidFill>
                  <a:srgbClr val="888888"/>
                </a:solidFill>
              </a:defRPr>
            </a:lvl8pPr>
            <a:lvl9pPr indent="-228600" lvl="8" marL="4114800" algn="l">
              <a:lnSpc>
                <a:spcPct val="100000"/>
              </a:lnSpc>
              <a:spcBef>
                <a:spcPts val="500"/>
              </a:spcBef>
              <a:spcAft>
                <a:spcPts val="0"/>
              </a:spcAft>
              <a:buSzPts val="1400"/>
              <a:buNone/>
              <a:defRPr sz="1400">
                <a:solidFill>
                  <a:srgbClr val="888888"/>
                </a:solidFill>
              </a:defRPr>
            </a:lvl9pPr>
          </a:lstStyle>
          <a:p/>
        </p:txBody>
      </p:sp>
      <p:sp>
        <p:nvSpPr>
          <p:cNvPr id="73" name="Google Shape;73;p42"/>
          <p:cNvSpPr txBox="1"/>
          <p:nvPr>
            <p:ph idx="10" type="dt"/>
          </p:nvPr>
        </p:nvSpPr>
        <p:spPr>
          <a:xfrm>
            <a:off x="5321808" y="1344502"/>
            <a:ext cx="1554480" cy="530352"/>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1300">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42"/>
          <p:cNvSpPr txBox="1"/>
          <p:nvPr>
            <p:ph idx="11" type="ftr"/>
          </p:nvPr>
        </p:nvSpPr>
        <p:spPr>
          <a:xfrm>
            <a:off x="1453553" y="5211060"/>
            <a:ext cx="5907024" cy="2286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42"/>
          <p:cNvSpPr txBox="1"/>
          <p:nvPr>
            <p:ph idx="12" type="sldNum"/>
          </p:nvPr>
        </p:nvSpPr>
        <p:spPr>
          <a:xfrm>
            <a:off x="8604504" y="5211060"/>
            <a:ext cx="2112264" cy="22860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6" name="Shape 76"/>
        <p:cNvGrpSpPr/>
        <p:nvPr/>
      </p:nvGrpSpPr>
      <p:grpSpPr>
        <a:xfrm>
          <a:off x="0" y="0"/>
          <a:ext cx="0" cy="0"/>
          <a:chOff x="0" y="0"/>
          <a:chExt cx="0" cy="0"/>
        </a:xfrm>
      </p:grpSpPr>
      <p:sp>
        <p:nvSpPr>
          <p:cNvPr id="77" name="Google Shape;77;p43"/>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43"/>
          <p:cNvSpPr txBox="1"/>
          <p:nvPr>
            <p:ph idx="1" type="body"/>
          </p:nvPr>
        </p:nvSpPr>
        <p:spPr>
          <a:xfrm>
            <a:off x="1069848" y="2074334"/>
            <a:ext cx="4754880" cy="640080"/>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SzPts val="1900"/>
              <a:buNone/>
              <a:defRPr b="0" sz="1900">
                <a:solidFill>
                  <a:schemeClr val="dk2"/>
                </a:solidFill>
                <a:latin typeface="Century Gothic"/>
                <a:ea typeface="Century Gothic"/>
                <a:cs typeface="Century Gothic"/>
                <a:sym typeface="Century Gothic"/>
              </a:defRPr>
            </a:lvl1pPr>
            <a:lvl2pPr indent="-228600" lvl="1" marL="914400" algn="l">
              <a:lnSpc>
                <a:spcPct val="100000"/>
              </a:lnSpc>
              <a:spcBef>
                <a:spcPts val="500"/>
              </a:spcBef>
              <a:spcAft>
                <a:spcPts val="0"/>
              </a:spcAft>
              <a:buSzPts val="1900"/>
              <a:buNone/>
              <a:defRPr b="1" sz="1900"/>
            </a:lvl2pPr>
            <a:lvl3pPr indent="-228600" lvl="2" marL="1371600" algn="l">
              <a:lnSpc>
                <a:spcPct val="100000"/>
              </a:lnSpc>
              <a:spcBef>
                <a:spcPts val="500"/>
              </a:spcBef>
              <a:spcAft>
                <a:spcPts val="0"/>
              </a:spcAft>
              <a:buSzPts val="1800"/>
              <a:buNone/>
              <a:defRPr b="1" sz="1800"/>
            </a:lvl3pPr>
            <a:lvl4pPr indent="-228600" lvl="3" marL="1828800" algn="l">
              <a:lnSpc>
                <a:spcPct val="100000"/>
              </a:lnSpc>
              <a:spcBef>
                <a:spcPts val="500"/>
              </a:spcBef>
              <a:spcAft>
                <a:spcPts val="0"/>
              </a:spcAft>
              <a:buSzPts val="1600"/>
              <a:buNone/>
              <a:defRPr b="1" sz="1600"/>
            </a:lvl4pPr>
            <a:lvl5pPr indent="-228600" lvl="4" marL="2286000" algn="l">
              <a:lnSpc>
                <a:spcPct val="100000"/>
              </a:lnSpc>
              <a:spcBef>
                <a:spcPts val="500"/>
              </a:spcBef>
              <a:spcAft>
                <a:spcPts val="0"/>
              </a:spcAft>
              <a:buSzPts val="1600"/>
              <a:buNone/>
              <a:defRPr b="1" sz="1600"/>
            </a:lvl5pPr>
            <a:lvl6pPr indent="-228600" lvl="5" marL="2743200" algn="l">
              <a:lnSpc>
                <a:spcPct val="100000"/>
              </a:lnSpc>
              <a:spcBef>
                <a:spcPts val="500"/>
              </a:spcBef>
              <a:spcAft>
                <a:spcPts val="0"/>
              </a:spcAft>
              <a:buSzPts val="1600"/>
              <a:buNone/>
              <a:defRPr b="1" sz="1600"/>
            </a:lvl6pPr>
            <a:lvl7pPr indent="-228600" lvl="6" marL="3200400" algn="l">
              <a:lnSpc>
                <a:spcPct val="100000"/>
              </a:lnSpc>
              <a:spcBef>
                <a:spcPts val="500"/>
              </a:spcBef>
              <a:spcAft>
                <a:spcPts val="0"/>
              </a:spcAft>
              <a:buSzPts val="1600"/>
              <a:buNone/>
              <a:defRPr b="1" sz="1600"/>
            </a:lvl7pPr>
            <a:lvl8pPr indent="-228600" lvl="7" marL="3657600" algn="l">
              <a:lnSpc>
                <a:spcPct val="100000"/>
              </a:lnSpc>
              <a:spcBef>
                <a:spcPts val="500"/>
              </a:spcBef>
              <a:spcAft>
                <a:spcPts val="0"/>
              </a:spcAft>
              <a:buSzPts val="1600"/>
              <a:buNone/>
              <a:defRPr b="1" sz="1600"/>
            </a:lvl8pPr>
            <a:lvl9pPr indent="-228600" lvl="8" marL="4114800" algn="l">
              <a:lnSpc>
                <a:spcPct val="100000"/>
              </a:lnSpc>
              <a:spcBef>
                <a:spcPts val="500"/>
              </a:spcBef>
              <a:spcAft>
                <a:spcPts val="0"/>
              </a:spcAft>
              <a:buSzPts val="1600"/>
              <a:buNone/>
              <a:defRPr b="1" sz="1600"/>
            </a:lvl9pPr>
          </a:lstStyle>
          <a:p/>
        </p:txBody>
      </p:sp>
      <p:sp>
        <p:nvSpPr>
          <p:cNvPr id="79" name="Google Shape;79;p43"/>
          <p:cNvSpPr txBox="1"/>
          <p:nvPr>
            <p:ph idx="2" type="body"/>
          </p:nvPr>
        </p:nvSpPr>
        <p:spPr>
          <a:xfrm>
            <a:off x="1069848" y="2755898"/>
            <a:ext cx="4754880" cy="3200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80" name="Google Shape;80;p43"/>
          <p:cNvSpPr txBox="1"/>
          <p:nvPr>
            <p:ph idx="3" type="body"/>
          </p:nvPr>
        </p:nvSpPr>
        <p:spPr>
          <a:xfrm>
            <a:off x="6373368" y="2074334"/>
            <a:ext cx="4754880" cy="640080"/>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SzPts val="1900"/>
              <a:buNone/>
              <a:defRPr b="0" sz="1900">
                <a:solidFill>
                  <a:schemeClr val="dk2"/>
                </a:solidFill>
              </a:defRPr>
            </a:lvl1pPr>
            <a:lvl2pPr indent="-228600" lvl="1" marL="914400" algn="l">
              <a:lnSpc>
                <a:spcPct val="100000"/>
              </a:lnSpc>
              <a:spcBef>
                <a:spcPts val="500"/>
              </a:spcBef>
              <a:spcAft>
                <a:spcPts val="0"/>
              </a:spcAft>
              <a:buSzPts val="1900"/>
              <a:buNone/>
              <a:defRPr b="1" sz="1900"/>
            </a:lvl2pPr>
            <a:lvl3pPr indent="-228600" lvl="2" marL="1371600" algn="l">
              <a:lnSpc>
                <a:spcPct val="100000"/>
              </a:lnSpc>
              <a:spcBef>
                <a:spcPts val="500"/>
              </a:spcBef>
              <a:spcAft>
                <a:spcPts val="0"/>
              </a:spcAft>
              <a:buSzPts val="1800"/>
              <a:buNone/>
              <a:defRPr b="1" sz="1800"/>
            </a:lvl3pPr>
            <a:lvl4pPr indent="-228600" lvl="3" marL="1828800" algn="l">
              <a:lnSpc>
                <a:spcPct val="100000"/>
              </a:lnSpc>
              <a:spcBef>
                <a:spcPts val="500"/>
              </a:spcBef>
              <a:spcAft>
                <a:spcPts val="0"/>
              </a:spcAft>
              <a:buSzPts val="1600"/>
              <a:buNone/>
              <a:defRPr b="1" sz="1600"/>
            </a:lvl4pPr>
            <a:lvl5pPr indent="-228600" lvl="4" marL="2286000" algn="l">
              <a:lnSpc>
                <a:spcPct val="100000"/>
              </a:lnSpc>
              <a:spcBef>
                <a:spcPts val="500"/>
              </a:spcBef>
              <a:spcAft>
                <a:spcPts val="0"/>
              </a:spcAft>
              <a:buSzPts val="1600"/>
              <a:buNone/>
              <a:defRPr b="1" sz="1600"/>
            </a:lvl5pPr>
            <a:lvl6pPr indent="-228600" lvl="5" marL="2743200" algn="l">
              <a:lnSpc>
                <a:spcPct val="100000"/>
              </a:lnSpc>
              <a:spcBef>
                <a:spcPts val="500"/>
              </a:spcBef>
              <a:spcAft>
                <a:spcPts val="0"/>
              </a:spcAft>
              <a:buSzPts val="1600"/>
              <a:buNone/>
              <a:defRPr b="1" sz="1600"/>
            </a:lvl6pPr>
            <a:lvl7pPr indent="-228600" lvl="6" marL="3200400" algn="l">
              <a:lnSpc>
                <a:spcPct val="100000"/>
              </a:lnSpc>
              <a:spcBef>
                <a:spcPts val="500"/>
              </a:spcBef>
              <a:spcAft>
                <a:spcPts val="0"/>
              </a:spcAft>
              <a:buSzPts val="1600"/>
              <a:buNone/>
              <a:defRPr b="1" sz="1600"/>
            </a:lvl7pPr>
            <a:lvl8pPr indent="-228600" lvl="7" marL="3657600" algn="l">
              <a:lnSpc>
                <a:spcPct val="100000"/>
              </a:lnSpc>
              <a:spcBef>
                <a:spcPts val="500"/>
              </a:spcBef>
              <a:spcAft>
                <a:spcPts val="0"/>
              </a:spcAft>
              <a:buSzPts val="1600"/>
              <a:buNone/>
              <a:defRPr b="1" sz="1600"/>
            </a:lvl8pPr>
            <a:lvl9pPr indent="-228600" lvl="8" marL="4114800" algn="l">
              <a:lnSpc>
                <a:spcPct val="100000"/>
              </a:lnSpc>
              <a:spcBef>
                <a:spcPts val="500"/>
              </a:spcBef>
              <a:spcAft>
                <a:spcPts val="0"/>
              </a:spcAft>
              <a:buSzPts val="1600"/>
              <a:buNone/>
              <a:defRPr b="1" sz="1600"/>
            </a:lvl9pPr>
          </a:lstStyle>
          <a:p/>
        </p:txBody>
      </p:sp>
      <p:sp>
        <p:nvSpPr>
          <p:cNvPr id="81" name="Google Shape;81;p43"/>
          <p:cNvSpPr txBox="1"/>
          <p:nvPr>
            <p:ph idx="4" type="body"/>
          </p:nvPr>
        </p:nvSpPr>
        <p:spPr>
          <a:xfrm>
            <a:off x="6373368" y="2756581"/>
            <a:ext cx="4754880" cy="3200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82" name="Google Shape;82;p43"/>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3"/>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43"/>
          <p:cNvSpPr txBox="1"/>
          <p:nvPr>
            <p:ph idx="12" type="sldNum"/>
          </p:nvPr>
        </p:nvSpPr>
        <p:spPr>
          <a:xfrm>
            <a:off x="10469880" y="6307672"/>
            <a:ext cx="1463040" cy="27432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85" name="Shape 85"/>
        <p:cNvGrpSpPr/>
        <p:nvPr/>
      </p:nvGrpSpPr>
      <p:grpSpPr>
        <a:xfrm>
          <a:off x="0" y="0"/>
          <a:ext cx="0" cy="0"/>
          <a:chOff x="0" y="0"/>
          <a:chExt cx="0" cy="0"/>
        </a:xfrm>
      </p:grpSpPr>
      <p:sp>
        <p:nvSpPr>
          <p:cNvPr id="86" name="Google Shape;86;p44"/>
          <p:cNvSpPr/>
          <p:nvPr/>
        </p:nvSpPr>
        <p:spPr>
          <a:xfrm>
            <a:off x="9020386" y="237744"/>
            <a:ext cx="2926080" cy="6382512"/>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4"/>
          <p:cNvSpPr txBox="1"/>
          <p:nvPr>
            <p:ph type="title"/>
          </p:nvPr>
        </p:nvSpPr>
        <p:spPr>
          <a:xfrm>
            <a:off x="9296400" y="603504"/>
            <a:ext cx="2432304" cy="164592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FFFFFF"/>
              </a:buClr>
              <a:buSzPts val="2800"/>
              <a:buFont typeface="Century Gothic"/>
              <a:buNone/>
              <a:defRPr b="0" sz="2800">
                <a:solidFill>
                  <a:srgbClr val="FFFFFF"/>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44"/>
          <p:cNvSpPr/>
          <p:nvPr>
            <p:ph idx="2" type="pic"/>
          </p:nvPr>
        </p:nvSpPr>
        <p:spPr>
          <a:xfrm>
            <a:off x="228599" y="237744"/>
            <a:ext cx="8531352" cy="6382512"/>
          </a:xfrm>
          <a:prstGeom prst="rect">
            <a:avLst/>
          </a:prstGeom>
          <a:solidFill>
            <a:srgbClr val="76CEEF"/>
          </a:solidFill>
          <a:ln>
            <a:noFill/>
          </a:ln>
        </p:spPr>
      </p:sp>
      <p:sp>
        <p:nvSpPr>
          <p:cNvPr id="89" name="Google Shape;89;p44"/>
          <p:cNvSpPr txBox="1"/>
          <p:nvPr>
            <p:ph idx="1" type="body"/>
          </p:nvPr>
        </p:nvSpPr>
        <p:spPr>
          <a:xfrm>
            <a:off x="9296400" y="2286000"/>
            <a:ext cx="2432304" cy="350215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800"/>
              </a:spcBef>
              <a:spcAft>
                <a:spcPts val="0"/>
              </a:spcAft>
              <a:buSzPts val="1400"/>
              <a:buNone/>
              <a:defRPr sz="1400">
                <a:solidFill>
                  <a:srgbClr val="FFFFFF"/>
                </a:solidFill>
              </a:defRPr>
            </a:lvl1pPr>
            <a:lvl2pPr indent="-228600" lvl="1" marL="914400" algn="l">
              <a:lnSpc>
                <a:spcPct val="100000"/>
              </a:lnSpc>
              <a:spcBef>
                <a:spcPts val="500"/>
              </a:spcBef>
              <a:spcAft>
                <a:spcPts val="0"/>
              </a:spcAft>
              <a:buSzPts val="1200"/>
              <a:buNone/>
              <a:defRPr sz="1200"/>
            </a:lvl2pPr>
            <a:lvl3pPr indent="-228600" lvl="2" marL="1371600" algn="l">
              <a:lnSpc>
                <a:spcPct val="100000"/>
              </a:lnSpc>
              <a:spcBef>
                <a:spcPts val="500"/>
              </a:spcBef>
              <a:spcAft>
                <a:spcPts val="0"/>
              </a:spcAft>
              <a:buSzPts val="1000"/>
              <a:buNone/>
              <a:defRPr sz="1000"/>
            </a:lvl3pPr>
            <a:lvl4pPr indent="-228600" lvl="3" marL="1828800" algn="l">
              <a:lnSpc>
                <a:spcPct val="100000"/>
              </a:lnSpc>
              <a:spcBef>
                <a:spcPts val="500"/>
              </a:spcBef>
              <a:spcAft>
                <a:spcPts val="0"/>
              </a:spcAft>
              <a:buSzPts val="900"/>
              <a:buNone/>
              <a:defRPr sz="900"/>
            </a:lvl4pPr>
            <a:lvl5pPr indent="-228600" lvl="4" marL="2286000" algn="l">
              <a:lnSpc>
                <a:spcPct val="100000"/>
              </a:lnSpc>
              <a:spcBef>
                <a:spcPts val="500"/>
              </a:spcBef>
              <a:spcAft>
                <a:spcPts val="0"/>
              </a:spcAft>
              <a:buSzPts val="900"/>
              <a:buNone/>
              <a:defRPr sz="900"/>
            </a:lvl5pPr>
            <a:lvl6pPr indent="-228600" lvl="5" marL="2743200" algn="l">
              <a:lnSpc>
                <a:spcPct val="100000"/>
              </a:lnSpc>
              <a:spcBef>
                <a:spcPts val="500"/>
              </a:spcBef>
              <a:spcAft>
                <a:spcPts val="0"/>
              </a:spcAft>
              <a:buSzPts val="900"/>
              <a:buNone/>
              <a:defRPr sz="900"/>
            </a:lvl6pPr>
            <a:lvl7pPr indent="-228600" lvl="6" marL="3200400" algn="l">
              <a:lnSpc>
                <a:spcPct val="100000"/>
              </a:lnSpc>
              <a:spcBef>
                <a:spcPts val="500"/>
              </a:spcBef>
              <a:spcAft>
                <a:spcPts val="0"/>
              </a:spcAft>
              <a:buSzPts val="900"/>
              <a:buNone/>
              <a:defRPr sz="900"/>
            </a:lvl7pPr>
            <a:lvl8pPr indent="-228600" lvl="7" marL="3657600" algn="l">
              <a:lnSpc>
                <a:spcPct val="100000"/>
              </a:lnSpc>
              <a:spcBef>
                <a:spcPts val="500"/>
              </a:spcBef>
              <a:spcAft>
                <a:spcPts val="0"/>
              </a:spcAft>
              <a:buSzPts val="900"/>
              <a:buNone/>
              <a:defRPr sz="900"/>
            </a:lvl8pPr>
            <a:lvl9pPr indent="-228600" lvl="8" marL="4114800" algn="l">
              <a:lnSpc>
                <a:spcPct val="100000"/>
              </a:lnSpc>
              <a:spcBef>
                <a:spcPts val="500"/>
              </a:spcBef>
              <a:spcAft>
                <a:spcPts val="0"/>
              </a:spcAft>
              <a:buSzPts val="900"/>
              <a:buNone/>
              <a:defRPr sz="900"/>
            </a:lvl9pPr>
          </a:lstStyle>
          <a:p/>
        </p:txBody>
      </p:sp>
      <p:sp>
        <p:nvSpPr>
          <p:cNvPr id="90" name="Google Shape;90;p44"/>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44"/>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sz="1000">
                <a:solidFill>
                  <a:srgbClr val="FFFFFF"/>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44"/>
          <p:cNvSpPr txBox="1"/>
          <p:nvPr>
            <p:ph idx="12" type="sldNum"/>
          </p:nvPr>
        </p:nvSpPr>
        <p:spPr>
          <a:xfrm>
            <a:off x="10396728" y="6227064"/>
            <a:ext cx="1463040" cy="27432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sz="1000">
                <a:solidFill>
                  <a:srgbClr val="FFFFFF"/>
                </a:solidFill>
                <a:latin typeface="Century Gothic"/>
                <a:ea typeface="Century Gothic"/>
                <a:cs typeface="Century Gothic"/>
                <a:sym typeface="Century Gothic"/>
              </a:defRPr>
            </a:lvl1pPr>
            <a:lvl2pPr indent="0" lvl="1" marL="0" algn="r">
              <a:spcBef>
                <a:spcPts val="0"/>
              </a:spcBef>
              <a:buNone/>
              <a:defRPr sz="1000">
                <a:solidFill>
                  <a:srgbClr val="FFFFFF"/>
                </a:solidFill>
                <a:latin typeface="Century Gothic"/>
                <a:ea typeface="Century Gothic"/>
                <a:cs typeface="Century Gothic"/>
                <a:sym typeface="Century Gothic"/>
              </a:defRPr>
            </a:lvl2pPr>
            <a:lvl3pPr indent="0" lvl="2" marL="0" algn="r">
              <a:spcBef>
                <a:spcPts val="0"/>
              </a:spcBef>
              <a:buNone/>
              <a:defRPr sz="1000">
                <a:solidFill>
                  <a:srgbClr val="FFFFFF"/>
                </a:solidFill>
                <a:latin typeface="Century Gothic"/>
                <a:ea typeface="Century Gothic"/>
                <a:cs typeface="Century Gothic"/>
                <a:sym typeface="Century Gothic"/>
              </a:defRPr>
            </a:lvl3pPr>
            <a:lvl4pPr indent="0" lvl="3" marL="0" algn="r">
              <a:spcBef>
                <a:spcPts val="0"/>
              </a:spcBef>
              <a:buNone/>
              <a:defRPr sz="1000">
                <a:solidFill>
                  <a:srgbClr val="FFFFFF"/>
                </a:solidFill>
                <a:latin typeface="Century Gothic"/>
                <a:ea typeface="Century Gothic"/>
                <a:cs typeface="Century Gothic"/>
                <a:sym typeface="Century Gothic"/>
              </a:defRPr>
            </a:lvl4pPr>
            <a:lvl5pPr indent="0" lvl="4" marL="0" algn="r">
              <a:spcBef>
                <a:spcPts val="0"/>
              </a:spcBef>
              <a:buNone/>
              <a:defRPr sz="1000">
                <a:solidFill>
                  <a:srgbClr val="FFFFFF"/>
                </a:solidFill>
                <a:latin typeface="Century Gothic"/>
                <a:ea typeface="Century Gothic"/>
                <a:cs typeface="Century Gothic"/>
                <a:sym typeface="Century Gothic"/>
              </a:defRPr>
            </a:lvl5pPr>
            <a:lvl6pPr indent="0" lvl="5" marL="0" algn="r">
              <a:spcBef>
                <a:spcPts val="0"/>
              </a:spcBef>
              <a:buNone/>
              <a:defRPr sz="1000">
                <a:solidFill>
                  <a:srgbClr val="FFFFFF"/>
                </a:solidFill>
                <a:latin typeface="Century Gothic"/>
                <a:ea typeface="Century Gothic"/>
                <a:cs typeface="Century Gothic"/>
                <a:sym typeface="Century Gothic"/>
              </a:defRPr>
            </a:lvl6pPr>
            <a:lvl7pPr indent="0" lvl="6" marL="0" algn="r">
              <a:spcBef>
                <a:spcPts val="0"/>
              </a:spcBef>
              <a:buNone/>
              <a:defRPr sz="1000">
                <a:solidFill>
                  <a:srgbClr val="FFFFFF"/>
                </a:solidFill>
                <a:latin typeface="Century Gothic"/>
                <a:ea typeface="Century Gothic"/>
                <a:cs typeface="Century Gothic"/>
                <a:sym typeface="Century Gothic"/>
              </a:defRPr>
            </a:lvl7pPr>
            <a:lvl8pPr indent="0" lvl="7" marL="0" algn="r">
              <a:spcBef>
                <a:spcPts val="0"/>
              </a:spcBef>
              <a:buNone/>
              <a:defRPr sz="1000">
                <a:solidFill>
                  <a:srgbClr val="FFFFFF"/>
                </a:solidFill>
                <a:latin typeface="Century Gothic"/>
                <a:ea typeface="Century Gothic"/>
                <a:cs typeface="Century Gothic"/>
                <a:sym typeface="Century Gothic"/>
              </a:defRPr>
            </a:lvl8pPr>
            <a:lvl9pPr indent="0" lvl="8" marL="0" algn="r">
              <a:spcBef>
                <a:spcPts val="0"/>
              </a:spcBef>
              <a:buNone/>
              <a:defRPr sz="1000">
                <a:solidFill>
                  <a:srgbClr val="FF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93" name="Google Shape;93;p44"/>
          <p:cNvSpPr/>
          <p:nvPr/>
        </p:nvSpPr>
        <p:spPr>
          <a:xfrm>
            <a:off x="9157546" y="374904"/>
            <a:ext cx="2651760" cy="6108192"/>
          </a:xfrm>
          <a:prstGeom prst="rect">
            <a:avLst/>
          </a:prstGeom>
          <a:noFill/>
          <a:ln cap="sq" cmpd="sng" w="9525">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5"/>
          <p:cNvSpPr/>
          <p:nvPr/>
        </p:nvSpPr>
        <p:spPr>
          <a:xfrm>
            <a:off x="234696" y="237744"/>
            <a:ext cx="11722608" cy="6382512"/>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35"/>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262626"/>
              </a:buClr>
              <a:buSzPts val="4800"/>
              <a:buFont typeface="Century Gothic"/>
              <a:buNone/>
              <a:defRPr b="0" i="0" sz="4800" u="none" cap="none" strike="noStrike">
                <a:solidFill>
                  <a:srgbClr val="262626"/>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35"/>
          <p:cNvSpPr txBox="1"/>
          <p:nvPr>
            <p:ph idx="1" type="body"/>
          </p:nvPr>
        </p:nvSpPr>
        <p:spPr>
          <a:xfrm>
            <a:off x="1066800" y="2103120"/>
            <a:ext cx="10058400" cy="3931920"/>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00000"/>
              </a:lnSpc>
              <a:spcBef>
                <a:spcPts val="900"/>
              </a:spcBef>
              <a:spcAft>
                <a:spcPts val="0"/>
              </a:spcAft>
              <a:buClr>
                <a:srgbClr val="262626"/>
              </a:buClr>
              <a:buSzPts val="1800"/>
              <a:buFont typeface="Garamond"/>
              <a:buChar char="◦"/>
              <a:defRPr b="0" i="0" sz="1800" u="none" cap="none" strike="noStrike">
                <a:solidFill>
                  <a:schemeClr val="dk1"/>
                </a:solidFill>
                <a:latin typeface="Century Gothic"/>
                <a:ea typeface="Century Gothic"/>
                <a:cs typeface="Century Gothic"/>
                <a:sym typeface="Century Gothic"/>
              </a:defRPr>
            </a:lvl1pPr>
            <a:lvl2pPr indent="-330200" lvl="1" marL="914400" marR="0" rtl="0" algn="l">
              <a:lnSpc>
                <a:spcPct val="100000"/>
              </a:lnSpc>
              <a:spcBef>
                <a:spcPts val="500"/>
              </a:spcBef>
              <a:spcAft>
                <a:spcPts val="0"/>
              </a:spcAft>
              <a:buClr>
                <a:srgbClr val="262626"/>
              </a:buClr>
              <a:buSzPts val="1600"/>
              <a:buFont typeface="Garamond"/>
              <a:buChar char="◦"/>
              <a:defRPr b="0" i="0" sz="16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entury Gothic"/>
                <a:ea typeface="Century Gothic"/>
                <a:cs typeface="Century Gothic"/>
                <a:sym typeface="Century Gothic"/>
              </a:defRPr>
            </a:lvl6pPr>
            <a:lvl7pPr indent="-317500" lvl="6" marL="32004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entury Gothic"/>
                <a:ea typeface="Century Gothic"/>
                <a:cs typeface="Century Gothic"/>
                <a:sym typeface="Century Gothic"/>
              </a:defRPr>
            </a:lvl7pPr>
            <a:lvl8pPr indent="-317500" lvl="7" marL="36576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entury Gothic"/>
                <a:ea typeface="Century Gothic"/>
                <a:cs typeface="Century Gothic"/>
                <a:sym typeface="Century Gothic"/>
              </a:defRPr>
            </a:lvl8pPr>
            <a:lvl9pPr indent="-317500" lvl="8" marL="41148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entury Gothic"/>
                <a:ea typeface="Century Gothic"/>
                <a:cs typeface="Century Gothic"/>
                <a:sym typeface="Century Gothic"/>
              </a:defRPr>
            </a:lvl9pPr>
          </a:lstStyle>
          <a:p/>
        </p:txBody>
      </p:sp>
      <p:sp>
        <p:nvSpPr>
          <p:cNvPr id="13" name="Google Shape;13;p35"/>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3F3F3F"/>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4" name="Google Shape;14;p35"/>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marR="0" rtl="0" algn="ctr">
              <a:spcBef>
                <a:spcPts val="0"/>
              </a:spcBef>
              <a:spcAft>
                <a:spcPts val="0"/>
              </a:spcAft>
              <a:buSzPts val="1400"/>
              <a:buNone/>
              <a:defRPr b="0" i="0" sz="1000" u="none" cap="none" strike="noStrike">
                <a:solidFill>
                  <a:srgbClr val="3F3F3F"/>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5" name="Google Shape;15;p35"/>
          <p:cNvSpPr txBox="1"/>
          <p:nvPr>
            <p:ph idx="12" type="sldNum"/>
          </p:nvPr>
        </p:nvSpPr>
        <p:spPr>
          <a:xfrm>
            <a:off x="10469880" y="6307672"/>
            <a:ext cx="1463040" cy="274320"/>
          </a:xfrm>
          <a:prstGeom prst="rect">
            <a:avLst/>
          </a:prstGeom>
          <a:noFill/>
          <a:ln>
            <a:noFill/>
          </a:ln>
        </p:spPr>
        <p:txBody>
          <a:bodyPr anchorCtr="0" anchor="b" bIns="45700" lIns="91425" spcFirstLastPara="1" rIns="91425" wrap="square" tIns="45700">
            <a:noAutofit/>
          </a:bodyPr>
          <a:lstStyle>
            <a:lvl1pPr indent="0" lvl="0" marL="0" marR="0" rtl="0" algn="r">
              <a:spcBef>
                <a:spcPts val="0"/>
              </a:spcBef>
              <a:buNone/>
              <a:defRPr b="0" i="0" sz="1000" u="none" cap="none" strike="noStrike">
                <a:solidFill>
                  <a:srgbClr val="3F3F3F"/>
                </a:solidFill>
                <a:latin typeface="Century Gothic"/>
                <a:ea typeface="Century Gothic"/>
                <a:cs typeface="Century Gothic"/>
                <a:sym typeface="Century Gothic"/>
              </a:defRPr>
            </a:lvl1pPr>
            <a:lvl2pPr indent="0" lvl="1" marL="0" marR="0" rtl="0" algn="r">
              <a:spcBef>
                <a:spcPts val="0"/>
              </a:spcBef>
              <a:buNone/>
              <a:defRPr b="0" i="0" sz="1000" u="none" cap="none" strike="noStrike">
                <a:solidFill>
                  <a:srgbClr val="3F3F3F"/>
                </a:solidFill>
                <a:latin typeface="Century Gothic"/>
                <a:ea typeface="Century Gothic"/>
                <a:cs typeface="Century Gothic"/>
                <a:sym typeface="Century Gothic"/>
              </a:defRPr>
            </a:lvl2pPr>
            <a:lvl3pPr indent="0" lvl="2" marL="0" marR="0" rtl="0" algn="r">
              <a:spcBef>
                <a:spcPts val="0"/>
              </a:spcBef>
              <a:buNone/>
              <a:defRPr b="0" i="0" sz="1000" u="none" cap="none" strike="noStrike">
                <a:solidFill>
                  <a:srgbClr val="3F3F3F"/>
                </a:solidFill>
                <a:latin typeface="Century Gothic"/>
                <a:ea typeface="Century Gothic"/>
                <a:cs typeface="Century Gothic"/>
                <a:sym typeface="Century Gothic"/>
              </a:defRPr>
            </a:lvl3pPr>
            <a:lvl4pPr indent="0" lvl="3" marL="0" marR="0" rtl="0" algn="r">
              <a:spcBef>
                <a:spcPts val="0"/>
              </a:spcBef>
              <a:buNone/>
              <a:defRPr b="0" i="0" sz="1000" u="none" cap="none" strike="noStrike">
                <a:solidFill>
                  <a:srgbClr val="3F3F3F"/>
                </a:solidFill>
                <a:latin typeface="Century Gothic"/>
                <a:ea typeface="Century Gothic"/>
                <a:cs typeface="Century Gothic"/>
                <a:sym typeface="Century Gothic"/>
              </a:defRPr>
            </a:lvl4pPr>
            <a:lvl5pPr indent="0" lvl="4" marL="0" marR="0" rtl="0" algn="r">
              <a:spcBef>
                <a:spcPts val="0"/>
              </a:spcBef>
              <a:buNone/>
              <a:defRPr b="0" i="0" sz="1000" u="none" cap="none" strike="noStrike">
                <a:solidFill>
                  <a:srgbClr val="3F3F3F"/>
                </a:solidFill>
                <a:latin typeface="Century Gothic"/>
                <a:ea typeface="Century Gothic"/>
                <a:cs typeface="Century Gothic"/>
                <a:sym typeface="Century Gothic"/>
              </a:defRPr>
            </a:lvl5pPr>
            <a:lvl6pPr indent="0" lvl="5" marL="0" marR="0" rtl="0" algn="r">
              <a:spcBef>
                <a:spcPts val="0"/>
              </a:spcBef>
              <a:buNone/>
              <a:defRPr b="0" i="0" sz="1000" u="none" cap="none" strike="noStrike">
                <a:solidFill>
                  <a:srgbClr val="3F3F3F"/>
                </a:solidFill>
                <a:latin typeface="Century Gothic"/>
                <a:ea typeface="Century Gothic"/>
                <a:cs typeface="Century Gothic"/>
                <a:sym typeface="Century Gothic"/>
              </a:defRPr>
            </a:lvl6pPr>
            <a:lvl7pPr indent="0" lvl="6" marL="0" marR="0" rtl="0" algn="r">
              <a:spcBef>
                <a:spcPts val="0"/>
              </a:spcBef>
              <a:buNone/>
              <a:defRPr b="0" i="0" sz="1000" u="none" cap="none" strike="noStrike">
                <a:solidFill>
                  <a:srgbClr val="3F3F3F"/>
                </a:solidFill>
                <a:latin typeface="Century Gothic"/>
                <a:ea typeface="Century Gothic"/>
                <a:cs typeface="Century Gothic"/>
                <a:sym typeface="Century Gothic"/>
              </a:defRPr>
            </a:lvl7pPr>
            <a:lvl8pPr indent="0" lvl="7" marL="0" marR="0" rtl="0" algn="r">
              <a:spcBef>
                <a:spcPts val="0"/>
              </a:spcBef>
              <a:buNone/>
              <a:defRPr b="0" i="0" sz="1000" u="none" cap="none" strike="noStrike">
                <a:solidFill>
                  <a:srgbClr val="3F3F3F"/>
                </a:solidFill>
                <a:latin typeface="Century Gothic"/>
                <a:ea typeface="Century Gothic"/>
                <a:cs typeface="Century Gothic"/>
                <a:sym typeface="Century Gothic"/>
              </a:defRPr>
            </a:lvl8pPr>
            <a:lvl9pPr indent="0" lvl="8" marL="0" marR="0" rtl="0" algn="r">
              <a:spcBef>
                <a:spcPts val="0"/>
              </a:spcBef>
              <a:buNone/>
              <a:defRPr b="0" i="0" sz="1000" u="none" cap="none" strike="noStrike">
                <a:solidFill>
                  <a:srgbClr val="3F3F3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9.jpg"/><Relationship Id="rId6"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23.png"/><Relationship Id="rId5" Type="http://schemas.openxmlformats.org/officeDocument/2006/relationships/image" Target="../media/image31.jpg"/><Relationship Id="rId6"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hyperlink" Target="https://www.opendental.com/manual/appointments.ht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hyperlink" Target="http://www.normandale.edu/mndentalteam" TargetMode="External"/><Relationship Id="rId5"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4.jp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6.jp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43.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45.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39.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46.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44.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50.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hyperlink" Target="mailto:larkin3@Q.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11.png"/><Relationship Id="rId5"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1DBC9"/>
            </a:gs>
            <a:gs pos="77000">
              <a:srgbClr val="C8C1B0"/>
            </a:gs>
            <a:gs pos="100000">
              <a:srgbClr val="C0BAAA"/>
            </a:gs>
          </a:gsLst>
          <a:lin ang="5400000" scaled="0"/>
        </a:gradFill>
      </p:bgPr>
    </p:bg>
    <p:spTree>
      <p:nvGrpSpPr>
        <p:cNvPr id="110" name="Shape 110"/>
        <p:cNvGrpSpPr/>
        <p:nvPr/>
      </p:nvGrpSpPr>
      <p:grpSpPr>
        <a:xfrm>
          <a:off x="0" y="0"/>
          <a:ext cx="0" cy="0"/>
          <a:chOff x="0" y="0"/>
          <a:chExt cx="0" cy="0"/>
        </a:xfrm>
      </p:grpSpPr>
      <p:sp>
        <p:nvSpPr>
          <p:cNvPr id="111" name="Google Shape;111;p1"/>
          <p:cNvSpPr/>
          <p:nvPr/>
        </p:nvSpPr>
        <p:spPr>
          <a:xfrm>
            <a:off x="453190" y="457200"/>
            <a:ext cx="11281609" cy="5943603"/>
          </a:xfrm>
          <a:prstGeom prst="rect">
            <a:avLst/>
          </a:prstGeom>
          <a:solidFill>
            <a:schemeClr val="lt1"/>
          </a:solidFill>
          <a:ln>
            <a:noFill/>
          </a:ln>
          <a:effectLst>
            <a:outerShdw blurRad="50800" rotWithShape="0" algn="ctr">
              <a:srgbClr val="000000">
                <a:alpha val="65882"/>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
          <p:cNvSpPr/>
          <p:nvPr/>
        </p:nvSpPr>
        <p:spPr>
          <a:xfrm>
            <a:off x="616738" y="621793"/>
            <a:ext cx="10954512" cy="5614416"/>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
          <p:cNvSpPr txBox="1"/>
          <p:nvPr>
            <p:ph type="ctrTitle"/>
          </p:nvPr>
        </p:nvSpPr>
        <p:spPr>
          <a:xfrm>
            <a:off x="5354506" y="1547915"/>
            <a:ext cx="5716338" cy="3042706"/>
          </a:xfrm>
          <a:prstGeom prst="rect">
            <a:avLst/>
          </a:prstGeom>
          <a:noFill/>
          <a:ln>
            <a:noFill/>
          </a:ln>
        </p:spPr>
        <p:txBody>
          <a:bodyPr anchorCtr="0" anchor="ctr" bIns="45700" lIns="91425" spcFirstLastPara="1" rIns="91425" wrap="square" tIns="45700">
            <a:normAutofit/>
          </a:bodyPr>
          <a:lstStyle/>
          <a:p>
            <a:pPr indent="0" lvl="0" marL="0" marR="0" rtl="0" algn="ctr">
              <a:lnSpc>
                <a:spcPct val="83000"/>
              </a:lnSpc>
              <a:spcBef>
                <a:spcPts val="0"/>
              </a:spcBef>
              <a:spcAft>
                <a:spcPts val="0"/>
              </a:spcAft>
              <a:buClr>
                <a:srgbClr val="262626"/>
              </a:buClr>
              <a:buSzPts val="3800"/>
              <a:buFont typeface="Century Gothic"/>
              <a:buNone/>
            </a:pPr>
            <a:r>
              <a:rPr b="1" i="0" lang="en-US" sz="3800" u="none" cap="none" strike="noStrike">
                <a:latin typeface="Century Gothic"/>
                <a:ea typeface="Century Gothic"/>
                <a:cs typeface="Century Gothic"/>
                <a:sym typeface="Century Gothic"/>
              </a:rPr>
              <a:t>Collaborative Dental Hygiene Practice in Community Settings: </a:t>
            </a:r>
            <a:br>
              <a:rPr b="1" i="0" lang="en-US" sz="3800" u="none" cap="none" strike="noStrike">
                <a:latin typeface="Century Gothic"/>
                <a:ea typeface="Century Gothic"/>
                <a:cs typeface="Century Gothic"/>
                <a:sym typeface="Century Gothic"/>
              </a:rPr>
            </a:br>
            <a:br>
              <a:rPr b="1" i="0" lang="en-US" sz="3800" u="none" cap="none" strike="noStrike">
                <a:latin typeface="Century Gothic"/>
                <a:ea typeface="Century Gothic"/>
                <a:cs typeface="Century Gothic"/>
                <a:sym typeface="Century Gothic"/>
              </a:rPr>
            </a:br>
            <a:r>
              <a:rPr b="1" i="0" lang="en-US" sz="3800" u="none" cap="none" strike="noStrike">
                <a:latin typeface="Century Gothic"/>
                <a:ea typeface="Century Gothic"/>
                <a:cs typeface="Century Gothic"/>
                <a:sym typeface="Century Gothic"/>
              </a:rPr>
              <a:t>Past, present and future </a:t>
            </a:r>
            <a:br>
              <a:rPr b="0" i="0" lang="en-US" sz="3800" u="none" cap="none" strike="noStrike">
                <a:latin typeface="Century Gothic"/>
                <a:ea typeface="Century Gothic"/>
                <a:cs typeface="Century Gothic"/>
                <a:sym typeface="Century Gothic"/>
              </a:rPr>
            </a:br>
            <a:r>
              <a:rPr b="0" i="0" lang="en-US" sz="3800" u="none" cap="none" strike="noStrike">
                <a:latin typeface="Century Gothic"/>
                <a:ea typeface="Century Gothic"/>
                <a:cs typeface="Century Gothic"/>
                <a:sym typeface="Century Gothic"/>
              </a:rPr>
              <a:t> </a:t>
            </a:r>
            <a:endParaRPr/>
          </a:p>
        </p:txBody>
      </p:sp>
      <p:sp>
        <p:nvSpPr>
          <p:cNvPr id="114" name="Google Shape;114;p1"/>
          <p:cNvSpPr txBox="1"/>
          <p:nvPr>
            <p:ph idx="1" type="subTitle"/>
          </p:nvPr>
        </p:nvSpPr>
        <p:spPr>
          <a:xfrm>
            <a:off x="5530219" y="4658035"/>
            <a:ext cx="5355264" cy="108085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SzPts val="1800"/>
              <a:buNone/>
            </a:pPr>
            <a:r>
              <a:rPr lang="en-US" sz="1800"/>
              <a:t>Clare Larkin RDH MSEd</a:t>
            </a:r>
            <a:endParaRPr sz="1800"/>
          </a:p>
          <a:p>
            <a:pPr indent="0" lvl="0" marL="0" rtl="0" algn="ctr">
              <a:lnSpc>
                <a:spcPct val="90000"/>
              </a:lnSpc>
              <a:spcBef>
                <a:spcPts val="600"/>
              </a:spcBef>
              <a:spcAft>
                <a:spcPts val="0"/>
              </a:spcAft>
              <a:buSzPts val="1800"/>
              <a:buNone/>
            </a:pPr>
            <a:r>
              <a:rPr lang="en-US" sz="1800"/>
              <a:t>April 2022 </a:t>
            </a:r>
            <a:endParaRPr/>
          </a:p>
          <a:p>
            <a:pPr indent="0" lvl="0" marL="0" rtl="0" algn="ctr">
              <a:lnSpc>
                <a:spcPct val="90000"/>
              </a:lnSpc>
              <a:spcBef>
                <a:spcPts val="600"/>
              </a:spcBef>
              <a:spcAft>
                <a:spcPts val="0"/>
              </a:spcAft>
              <a:buSzPts val="1200"/>
              <a:buNone/>
            </a:pPr>
            <a:r>
              <a:t/>
            </a:r>
            <a:endParaRPr sz="1200"/>
          </a:p>
        </p:txBody>
      </p:sp>
      <p:sp>
        <p:nvSpPr>
          <p:cNvPr id="115" name="Google Shape;115;p1"/>
          <p:cNvSpPr/>
          <p:nvPr/>
        </p:nvSpPr>
        <p:spPr>
          <a:xfrm>
            <a:off x="7251298" y="446824"/>
            <a:ext cx="1920240" cy="73152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6" name="Google Shape;116;p1"/>
          <p:cNvCxnSpPr/>
          <p:nvPr/>
        </p:nvCxnSpPr>
        <p:spPr>
          <a:xfrm>
            <a:off x="7365598" y="446823"/>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117" name="Google Shape;117;p1"/>
          <p:cNvCxnSpPr/>
          <p:nvPr/>
        </p:nvCxnSpPr>
        <p:spPr>
          <a:xfrm>
            <a:off x="9057238" y="446823"/>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118" name="Google Shape;118;p1"/>
          <p:cNvCxnSpPr/>
          <p:nvPr/>
        </p:nvCxnSpPr>
        <p:spPr>
          <a:xfrm>
            <a:off x="7365598" y="1092118"/>
            <a:ext cx="1691640" cy="0"/>
          </a:xfrm>
          <a:prstGeom prst="straightConnector1">
            <a:avLst/>
          </a:prstGeom>
          <a:solidFill>
            <a:srgbClr val="262626"/>
          </a:solidFill>
          <a:ln cap="flat" cmpd="sng" w="9525">
            <a:solidFill>
              <a:schemeClr val="dk1"/>
            </a:solidFill>
            <a:prstDash val="solid"/>
            <a:miter lim="800000"/>
            <a:headEnd len="sm" w="sm" type="none"/>
            <a:tailEnd len="sm" w="sm" type="none"/>
          </a:ln>
        </p:spPr>
      </p:cxnSp>
      <p:pic>
        <p:nvPicPr>
          <p:cNvPr id="119" name="Google Shape;119;p1"/>
          <p:cNvPicPr preferRelativeResize="0"/>
          <p:nvPr/>
        </p:nvPicPr>
        <p:blipFill rotWithShape="1">
          <a:blip r:embed="rId3">
            <a:alphaModFix/>
          </a:blip>
          <a:srcRect b="0" l="0" r="0" t="0"/>
          <a:stretch/>
        </p:blipFill>
        <p:spPr>
          <a:xfrm>
            <a:off x="1034558" y="1351201"/>
            <a:ext cx="4413887" cy="44199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0"/>
          <p:cNvSpPr txBox="1"/>
          <p:nvPr>
            <p:ph type="title"/>
          </p:nvPr>
        </p:nvSpPr>
        <p:spPr>
          <a:xfrm>
            <a:off x="1203159" y="495118"/>
            <a:ext cx="10282989" cy="103378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00"/>
              </a:buClr>
              <a:buSzPts val="2800"/>
              <a:buFont typeface="Century Gothic"/>
              <a:buNone/>
            </a:pPr>
            <a:br>
              <a:rPr lang="en-US" sz="2800">
                <a:solidFill>
                  <a:srgbClr val="FFFF00"/>
                </a:solidFill>
              </a:rPr>
            </a:br>
            <a:r>
              <a:rPr b="1" lang="en-US" sz="2800" cap="none">
                <a:solidFill>
                  <a:schemeClr val="dk1"/>
                </a:solidFill>
              </a:rPr>
              <a:t>HRSA Grant Project Goals</a:t>
            </a:r>
            <a:r>
              <a:rPr b="1" lang="en-US" sz="2800">
                <a:solidFill>
                  <a:schemeClr val="dk1"/>
                </a:solidFill>
              </a:rPr>
              <a:t>… </a:t>
            </a:r>
            <a:br>
              <a:rPr b="1" lang="en-US" sz="2800">
                <a:solidFill>
                  <a:schemeClr val="dk1"/>
                </a:solidFill>
              </a:rPr>
            </a:br>
            <a:r>
              <a:rPr b="1" lang="en-US" sz="2800" cap="none">
                <a:solidFill>
                  <a:schemeClr val="dk1"/>
                </a:solidFill>
              </a:rPr>
              <a:t>Strengthen the Collaborative Practice Infrastructure</a:t>
            </a:r>
            <a:br>
              <a:rPr lang="en-US" sz="2800" cap="none">
                <a:latin typeface="Tahoma"/>
                <a:ea typeface="Tahoma"/>
                <a:cs typeface="Tahoma"/>
                <a:sym typeface="Tahoma"/>
              </a:rPr>
            </a:br>
            <a:endParaRPr sz="2800">
              <a:latin typeface="Tahoma"/>
              <a:ea typeface="Tahoma"/>
              <a:cs typeface="Tahoma"/>
              <a:sym typeface="Tahoma"/>
            </a:endParaRPr>
          </a:p>
        </p:txBody>
      </p:sp>
      <p:pic>
        <p:nvPicPr>
          <p:cNvPr id="196" name="Google Shape;196;p10"/>
          <p:cNvPicPr preferRelativeResize="0"/>
          <p:nvPr>
            <p:ph idx="1" type="body"/>
          </p:nvPr>
        </p:nvPicPr>
        <p:blipFill rotWithShape="1">
          <a:blip r:embed="rId3">
            <a:alphaModFix/>
          </a:blip>
          <a:srcRect b="0" l="0" r="0" t="0"/>
          <a:stretch/>
        </p:blipFill>
        <p:spPr>
          <a:xfrm>
            <a:off x="901322" y="3873375"/>
            <a:ext cx="3726027" cy="2483142"/>
          </a:xfrm>
          <a:prstGeom prst="rect">
            <a:avLst/>
          </a:prstGeom>
          <a:noFill/>
          <a:ln>
            <a:noFill/>
          </a:ln>
        </p:spPr>
      </p:pic>
      <p:pic>
        <p:nvPicPr>
          <p:cNvPr id="197" name="Google Shape;197;p10"/>
          <p:cNvPicPr preferRelativeResize="0"/>
          <p:nvPr/>
        </p:nvPicPr>
        <p:blipFill rotWithShape="1">
          <a:blip r:embed="rId4">
            <a:alphaModFix/>
          </a:blip>
          <a:srcRect b="14055" l="-11800" r="11800" t="-3964"/>
          <a:stretch/>
        </p:blipFill>
        <p:spPr>
          <a:xfrm>
            <a:off x="7894649" y="1622759"/>
            <a:ext cx="3591499" cy="4501232"/>
          </a:xfrm>
          <a:prstGeom prst="rect">
            <a:avLst/>
          </a:prstGeom>
          <a:noFill/>
          <a:ln>
            <a:noFill/>
          </a:ln>
        </p:spPr>
      </p:pic>
      <p:pic>
        <p:nvPicPr>
          <p:cNvPr id="198" name="Google Shape;198;p10"/>
          <p:cNvPicPr preferRelativeResize="0"/>
          <p:nvPr/>
        </p:nvPicPr>
        <p:blipFill rotWithShape="1">
          <a:blip r:embed="rId5">
            <a:alphaModFix/>
          </a:blip>
          <a:srcRect b="0" l="0" r="0" t="0"/>
          <a:stretch/>
        </p:blipFill>
        <p:spPr>
          <a:xfrm>
            <a:off x="4627349" y="2283238"/>
            <a:ext cx="3852379" cy="2569525"/>
          </a:xfrm>
          <a:prstGeom prst="rect">
            <a:avLst/>
          </a:prstGeom>
          <a:noFill/>
          <a:ln>
            <a:noFill/>
          </a:ln>
        </p:spPr>
      </p:pic>
      <p:pic>
        <p:nvPicPr>
          <p:cNvPr id="199" name="Google Shape;199;p10"/>
          <p:cNvPicPr preferRelativeResize="0"/>
          <p:nvPr/>
        </p:nvPicPr>
        <p:blipFill rotWithShape="1">
          <a:blip r:embed="rId6">
            <a:alphaModFix/>
          </a:blip>
          <a:srcRect b="0" l="0" r="0" t="0"/>
          <a:stretch/>
        </p:blipFill>
        <p:spPr>
          <a:xfrm>
            <a:off x="1620929" y="1927487"/>
            <a:ext cx="2020998" cy="133513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1"/>
          <p:cNvSpPr txBox="1"/>
          <p:nvPr>
            <p:ph type="title"/>
          </p:nvPr>
        </p:nvSpPr>
        <p:spPr>
          <a:xfrm>
            <a:off x="1142834" y="5653405"/>
            <a:ext cx="9906329" cy="105312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Font typeface="Century Gothic"/>
              <a:buNone/>
            </a:pPr>
            <a:r>
              <a:rPr b="1" lang="en-US" sz="3200" cap="none">
                <a:solidFill>
                  <a:schemeClr val="dk1"/>
                </a:solidFill>
                <a:latin typeface="Century Gothic"/>
                <a:ea typeface="Century Gothic"/>
                <a:cs typeface="Century Gothic"/>
                <a:sym typeface="Century Gothic"/>
              </a:rPr>
              <a:t>Policy Changes to Remove Barriers: Ongoing</a:t>
            </a:r>
            <a:endParaRPr b="1" sz="3200" cap="none">
              <a:solidFill>
                <a:schemeClr val="dk1"/>
              </a:solidFill>
              <a:latin typeface="Century Gothic"/>
              <a:ea typeface="Century Gothic"/>
              <a:cs typeface="Century Gothic"/>
              <a:sym typeface="Century Gothic"/>
            </a:endParaRPr>
          </a:p>
        </p:txBody>
      </p:sp>
      <p:pic>
        <p:nvPicPr>
          <p:cNvPr id="206" name="Google Shape;206;p11"/>
          <p:cNvPicPr preferRelativeResize="0"/>
          <p:nvPr/>
        </p:nvPicPr>
        <p:blipFill rotWithShape="1">
          <a:blip r:embed="rId3">
            <a:alphaModFix/>
          </a:blip>
          <a:srcRect b="17869" l="9385" r="8066" t="0"/>
          <a:stretch/>
        </p:blipFill>
        <p:spPr>
          <a:xfrm>
            <a:off x="1621193" y="423986"/>
            <a:ext cx="8949613" cy="51171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1" name="Shape 211"/>
        <p:cNvGrpSpPr/>
        <p:nvPr/>
      </p:nvGrpSpPr>
      <p:grpSpPr>
        <a:xfrm>
          <a:off x="0" y="0"/>
          <a:ext cx="0" cy="0"/>
          <a:chOff x="0" y="0"/>
          <a:chExt cx="0" cy="0"/>
        </a:xfrm>
      </p:grpSpPr>
      <p:sp>
        <p:nvSpPr>
          <p:cNvPr id="212" name="Google Shape;212;p12"/>
          <p:cNvSpPr/>
          <p:nvPr/>
        </p:nvSpPr>
        <p:spPr>
          <a:xfrm>
            <a:off x="0" y="-12"/>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13" name="Google Shape;213;p12"/>
          <p:cNvSpPr/>
          <p:nvPr/>
        </p:nvSpPr>
        <p:spPr>
          <a:xfrm>
            <a:off x="234696" y="237744"/>
            <a:ext cx="4419599" cy="6382512"/>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2"/>
          <p:cNvSpPr txBox="1"/>
          <p:nvPr>
            <p:ph type="title"/>
          </p:nvPr>
        </p:nvSpPr>
        <p:spPr>
          <a:xfrm>
            <a:off x="573409" y="559477"/>
            <a:ext cx="3765200" cy="570993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262626"/>
              </a:buClr>
              <a:buSzPts val="2800"/>
              <a:buFont typeface="Century Gothic"/>
              <a:buNone/>
            </a:pPr>
            <a:r>
              <a:rPr b="1" lang="en-US" sz="2800"/>
              <a:t>Minnesota Statutes. 150A.10, subd. 1a</a:t>
            </a:r>
            <a:br>
              <a:rPr b="1" lang="en-US" sz="2800"/>
            </a:br>
            <a:br>
              <a:rPr b="1" lang="en-US" sz="2800"/>
            </a:br>
            <a:br>
              <a:rPr lang="en-US" sz="2800"/>
            </a:br>
            <a:r>
              <a:rPr b="1" i="1" lang="en-US" sz="2800"/>
              <a:t>Collaborative practice authorization for dental hygienists in community settings.</a:t>
            </a:r>
            <a:endParaRPr sz="2800"/>
          </a:p>
        </p:txBody>
      </p:sp>
      <p:grpSp>
        <p:nvGrpSpPr>
          <p:cNvPr id="215" name="Google Shape;215;p12"/>
          <p:cNvGrpSpPr/>
          <p:nvPr/>
        </p:nvGrpSpPr>
        <p:grpSpPr>
          <a:xfrm>
            <a:off x="5478124" y="908793"/>
            <a:ext cx="5906181" cy="5015025"/>
            <a:chOff x="0" y="107846"/>
            <a:chExt cx="5906181" cy="5015025"/>
          </a:xfrm>
        </p:grpSpPr>
        <p:sp>
          <p:nvSpPr>
            <p:cNvPr id="216" name="Google Shape;216;p12"/>
            <p:cNvSpPr/>
            <p:nvPr/>
          </p:nvSpPr>
          <p:spPr>
            <a:xfrm>
              <a:off x="0" y="107846"/>
              <a:ext cx="5906181" cy="743535"/>
            </a:xfrm>
            <a:prstGeom prst="roundRect">
              <a:avLst>
                <a:gd fmla="val 16667" name="adj"/>
              </a:avLst>
            </a:prstGeom>
            <a:solidFill>
              <a:srgbClr val="2383C6"/>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2"/>
            <p:cNvSpPr txBox="1"/>
            <p:nvPr/>
          </p:nvSpPr>
          <p:spPr>
            <a:xfrm>
              <a:off x="36296" y="144142"/>
              <a:ext cx="5833589" cy="670943"/>
            </a:xfrm>
            <a:prstGeom prst="rect">
              <a:avLst/>
            </a:prstGeom>
            <a:noFill/>
            <a:ln>
              <a:noFill/>
            </a:ln>
          </p:spPr>
          <p:txBody>
            <a:bodyPr anchorCtr="0" anchor="ctr" bIns="118100" lIns="118100" spcFirstLastPara="1" rIns="118100" wrap="square" tIns="118100">
              <a:noAutofit/>
            </a:bodyPr>
            <a:lstStyle/>
            <a:p>
              <a:pPr indent="0" lvl="0" marL="0" marR="0" rtl="0" algn="l">
                <a:lnSpc>
                  <a:spcPct val="90000"/>
                </a:lnSpc>
                <a:spcBef>
                  <a:spcPts val="0"/>
                </a:spcBef>
                <a:spcAft>
                  <a:spcPts val="0"/>
                </a:spcAft>
                <a:buClr>
                  <a:schemeClr val="lt1"/>
                </a:buClr>
                <a:buSzPts val="3100"/>
                <a:buFont typeface="Century Gothic"/>
                <a:buNone/>
              </a:pPr>
              <a:r>
                <a:rPr lang="en-US" sz="3100">
                  <a:solidFill>
                    <a:schemeClr val="lt1"/>
                  </a:solidFill>
                  <a:latin typeface="Century Gothic"/>
                  <a:ea typeface="Century Gothic"/>
                  <a:cs typeface="Century Gothic"/>
                  <a:sym typeface="Century Gothic"/>
                </a:rPr>
                <a:t>Dental hygienists may be… </a:t>
              </a:r>
              <a:endParaRPr/>
            </a:p>
          </p:txBody>
        </p:sp>
        <p:sp>
          <p:nvSpPr>
            <p:cNvPr id="218" name="Google Shape;218;p12"/>
            <p:cNvSpPr/>
            <p:nvPr/>
          </p:nvSpPr>
          <p:spPr>
            <a:xfrm>
              <a:off x="0" y="940661"/>
              <a:ext cx="5906181" cy="743535"/>
            </a:xfrm>
            <a:prstGeom prst="roundRect">
              <a:avLst>
                <a:gd fmla="val 16667" name="adj"/>
              </a:avLst>
            </a:prstGeom>
            <a:solidFill>
              <a:srgbClr val="24CED7"/>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2"/>
            <p:cNvSpPr txBox="1"/>
            <p:nvPr/>
          </p:nvSpPr>
          <p:spPr>
            <a:xfrm>
              <a:off x="36296" y="976957"/>
              <a:ext cx="5833589" cy="670943"/>
            </a:xfrm>
            <a:prstGeom prst="rect">
              <a:avLst/>
            </a:prstGeom>
            <a:noFill/>
            <a:ln>
              <a:noFill/>
            </a:ln>
          </p:spPr>
          <p:txBody>
            <a:bodyPr anchorCtr="0" anchor="ctr" bIns="118100" lIns="118100" spcFirstLastPara="1" rIns="118100" wrap="square" tIns="118100">
              <a:noAutofit/>
            </a:bodyPr>
            <a:lstStyle/>
            <a:p>
              <a:pPr indent="0" lvl="0" marL="0" marR="0" rtl="0" algn="l">
                <a:lnSpc>
                  <a:spcPct val="90000"/>
                </a:lnSpc>
                <a:spcBef>
                  <a:spcPts val="0"/>
                </a:spcBef>
                <a:spcAft>
                  <a:spcPts val="0"/>
                </a:spcAft>
                <a:buClr>
                  <a:schemeClr val="lt1"/>
                </a:buClr>
                <a:buSzPts val="3100"/>
                <a:buFont typeface="Century Gothic"/>
                <a:buNone/>
              </a:pPr>
              <a:r>
                <a:rPr b="1" lang="en-US" sz="3100">
                  <a:solidFill>
                    <a:schemeClr val="lt1"/>
                  </a:solidFill>
                  <a:latin typeface="Century Gothic"/>
                  <a:ea typeface="Century Gothic"/>
                  <a:cs typeface="Century Gothic"/>
                  <a:sym typeface="Century Gothic"/>
                </a:rPr>
                <a:t>Employed</a:t>
              </a:r>
              <a:r>
                <a:rPr lang="en-US" sz="3100">
                  <a:solidFill>
                    <a:schemeClr val="lt1"/>
                  </a:solidFill>
                  <a:latin typeface="Century Gothic"/>
                  <a:ea typeface="Century Gothic"/>
                  <a:cs typeface="Century Gothic"/>
                  <a:sym typeface="Century Gothic"/>
                </a:rPr>
                <a:t>, e.g.</a:t>
              </a:r>
              <a:endParaRPr/>
            </a:p>
          </p:txBody>
        </p:sp>
        <p:sp>
          <p:nvSpPr>
            <p:cNvPr id="220" name="Google Shape;220;p12"/>
            <p:cNvSpPr/>
            <p:nvPr/>
          </p:nvSpPr>
          <p:spPr>
            <a:xfrm>
              <a:off x="0" y="1684196"/>
              <a:ext cx="5906181" cy="218178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2"/>
            <p:cNvSpPr txBox="1"/>
            <p:nvPr/>
          </p:nvSpPr>
          <p:spPr>
            <a:xfrm>
              <a:off x="0" y="1684196"/>
              <a:ext cx="5906181" cy="2181780"/>
            </a:xfrm>
            <a:prstGeom prst="rect">
              <a:avLst/>
            </a:prstGeom>
            <a:noFill/>
            <a:ln>
              <a:noFill/>
            </a:ln>
          </p:spPr>
          <p:txBody>
            <a:bodyPr anchorCtr="0" anchor="t" bIns="39350" lIns="187500" spcFirstLastPara="1" rIns="220450" wrap="square" tIns="39350">
              <a:noAutofit/>
            </a:bodyPr>
            <a:lstStyle/>
            <a:p>
              <a:pPr indent="-228600" lvl="1" marL="228600" marR="0" rtl="0" algn="l">
                <a:lnSpc>
                  <a:spcPct val="90000"/>
                </a:lnSpc>
                <a:spcBef>
                  <a:spcPts val="0"/>
                </a:spcBef>
                <a:spcAft>
                  <a:spcPts val="0"/>
                </a:spcAft>
                <a:buClr>
                  <a:schemeClr val="dk1"/>
                </a:buClr>
                <a:buSzPts val="2400"/>
                <a:buFont typeface="Century Gothic"/>
                <a:buChar char="•"/>
              </a:pPr>
              <a:r>
                <a:rPr b="0" i="0" lang="en-US" sz="2400" u="none" cap="none" strike="noStrike">
                  <a:solidFill>
                    <a:schemeClr val="dk1"/>
                  </a:solidFill>
                  <a:latin typeface="Century Gothic"/>
                  <a:ea typeface="Century Gothic"/>
                  <a:cs typeface="Century Gothic"/>
                  <a:sym typeface="Century Gothic"/>
                </a:rPr>
                <a:t>Not-for-Profit: Apple Tree Dental, Community Dental Care, etc.</a:t>
              </a:r>
              <a:endParaRPr/>
            </a:p>
            <a:p>
              <a:pPr indent="-228600" lvl="1" marL="228600" marR="0" rtl="0" algn="l">
                <a:lnSpc>
                  <a:spcPct val="90000"/>
                </a:lnSpc>
                <a:spcBef>
                  <a:spcPts val="480"/>
                </a:spcBef>
                <a:spcAft>
                  <a:spcPts val="0"/>
                </a:spcAft>
                <a:buClr>
                  <a:schemeClr val="dk1"/>
                </a:buClr>
                <a:buSzPts val="2400"/>
                <a:buFont typeface="Century Gothic"/>
                <a:buChar char="•"/>
              </a:pPr>
              <a:r>
                <a:rPr b="0" i="0" lang="en-US" sz="2400" u="none" cap="none" strike="noStrike">
                  <a:solidFill>
                    <a:schemeClr val="dk1"/>
                  </a:solidFill>
                  <a:latin typeface="Century Gothic"/>
                  <a:ea typeface="Century Gothic"/>
                  <a:cs typeface="Century Gothic"/>
                  <a:sym typeface="Century Gothic"/>
                </a:rPr>
                <a:t>Just Kids Dental, Let’s Smile, etc. (non-profit status was formed by individual dental hygienists)</a:t>
              </a:r>
              <a:br>
                <a:rPr b="0" i="0" lang="en-US" sz="2400" u="none" cap="none" strike="noStrike">
                  <a:solidFill>
                    <a:schemeClr val="dk1"/>
                  </a:solidFill>
                  <a:latin typeface="Century Gothic"/>
                  <a:ea typeface="Century Gothic"/>
                  <a:cs typeface="Century Gothic"/>
                  <a:sym typeface="Century Gothic"/>
                </a:rPr>
              </a:br>
              <a:endParaRPr b="0" i="0" sz="2400" u="none" cap="none" strike="noStrike">
                <a:solidFill>
                  <a:schemeClr val="dk1"/>
                </a:solidFill>
                <a:latin typeface="Century Gothic"/>
                <a:ea typeface="Century Gothic"/>
                <a:cs typeface="Century Gothic"/>
                <a:sym typeface="Century Gothic"/>
              </a:endParaRPr>
            </a:p>
          </p:txBody>
        </p:sp>
        <p:sp>
          <p:nvSpPr>
            <p:cNvPr id="222" name="Google Shape;222;p12"/>
            <p:cNvSpPr/>
            <p:nvPr/>
          </p:nvSpPr>
          <p:spPr>
            <a:xfrm>
              <a:off x="0" y="3865976"/>
              <a:ext cx="5906181" cy="743535"/>
            </a:xfrm>
            <a:prstGeom prst="roundRect">
              <a:avLst>
                <a:gd fmla="val 16667" name="adj"/>
              </a:avLst>
            </a:prstGeom>
            <a:solidFill>
              <a:schemeClr val="accent4"/>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2"/>
            <p:cNvSpPr txBox="1"/>
            <p:nvPr/>
          </p:nvSpPr>
          <p:spPr>
            <a:xfrm>
              <a:off x="36296" y="3902272"/>
              <a:ext cx="5833589" cy="670943"/>
            </a:xfrm>
            <a:prstGeom prst="rect">
              <a:avLst/>
            </a:prstGeom>
            <a:noFill/>
            <a:ln>
              <a:noFill/>
            </a:ln>
          </p:spPr>
          <p:txBody>
            <a:bodyPr anchorCtr="0" anchor="ctr" bIns="118100" lIns="118100" spcFirstLastPara="1" rIns="118100" wrap="square" tIns="118100">
              <a:noAutofit/>
            </a:bodyPr>
            <a:lstStyle/>
            <a:p>
              <a:pPr indent="0" lvl="0" marL="0" marR="0" rtl="0" algn="l">
                <a:lnSpc>
                  <a:spcPct val="90000"/>
                </a:lnSpc>
                <a:spcBef>
                  <a:spcPts val="0"/>
                </a:spcBef>
                <a:spcAft>
                  <a:spcPts val="0"/>
                </a:spcAft>
                <a:buClr>
                  <a:schemeClr val="lt1"/>
                </a:buClr>
                <a:buSzPts val="3100"/>
                <a:buFont typeface="Century Gothic"/>
                <a:buNone/>
              </a:pPr>
              <a:r>
                <a:rPr b="1" lang="en-US" sz="3100">
                  <a:solidFill>
                    <a:schemeClr val="lt1"/>
                  </a:solidFill>
                  <a:latin typeface="Century Gothic"/>
                  <a:ea typeface="Century Gothic"/>
                  <a:cs typeface="Century Gothic"/>
                  <a:sym typeface="Century Gothic"/>
                </a:rPr>
                <a:t>Retained by</a:t>
              </a:r>
              <a:r>
                <a:rPr lang="en-US" sz="3100">
                  <a:solidFill>
                    <a:schemeClr val="lt1"/>
                  </a:solidFill>
                  <a:latin typeface="Century Gothic"/>
                  <a:ea typeface="Century Gothic"/>
                  <a:cs typeface="Century Gothic"/>
                  <a:sym typeface="Century Gothic"/>
                </a:rPr>
                <a:t>, e.g.	</a:t>
              </a:r>
              <a:endParaRPr/>
            </a:p>
          </p:txBody>
        </p:sp>
        <p:sp>
          <p:nvSpPr>
            <p:cNvPr id="224" name="Google Shape;224;p12"/>
            <p:cNvSpPr/>
            <p:nvPr/>
          </p:nvSpPr>
          <p:spPr>
            <a:xfrm>
              <a:off x="0" y="4609511"/>
              <a:ext cx="5906181" cy="51336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2"/>
            <p:cNvSpPr txBox="1"/>
            <p:nvPr/>
          </p:nvSpPr>
          <p:spPr>
            <a:xfrm>
              <a:off x="0" y="4609511"/>
              <a:ext cx="5906181" cy="513360"/>
            </a:xfrm>
            <a:prstGeom prst="rect">
              <a:avLst/>
            </a:prstGeom>
            <a:noFill/>
            <a:ln>
              <a:noFill/>
            </a:ln>
          </p:spPr>
          <p:txBody>
            <a:bodyPr anchorCtr="0" anchor="t" bIns="39350" lIns="187500" spcFirstLastPara="1" rIns="220450" wrap="square" tIns="39350">
              <a:noAutofit/>
            </a:bodyPr>
            <a:lstStyle/>
            <a:p>
              <a:pPr indent="-228600" lvl="1" marL="228600" marR="0" rtl="0" algn="l">
                <a:lnSpc>
                  <a:spcPct val="90000"/>
                </a:lnSpc>
                <a:spcBef>
                  <a:spcPts val="0"/>
                </a:spcBef>
                <a:spcAft>
                  <a:spcPts val="0"/>
                </a:spcAft>
                <a:buClr>
                  <a:schemeClr val="dk1"/>
                </a:buClr>
                <a:buSzPts val="2400"/>
                <a:buFont typeface="Century Gothic"/>
                <a:buChar char="•"/>
              </a:pPr>
              <a:r>
                <a:rPr b="0" i="0" lang="en-US" sz="2400" u="none" cap="none" strike="noStrike">
                  <a:solidFill>
                    <a:schemeClr val="dk1"/>
                  </a:solidFill>
                  <a:latin typeface="Century Gothic"/>
                  <a:ea typeface="Century Gothic"/>
                  <a:cs typeface="Century Gothic"/>
                  <a:sym typeface="Century Gothic"/>
                </a:rPr>
                <a:t>Unpaid/volunteer</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13"/>
          <p:cNvPicPr preferRelativeResize="0"/>
          <p:nvPr/>
        </p:nvPicPr>
        <p:blipFill rotWithShape="1">
          <a:blip r:embed="rId3">
            <a:alphaModFix/>
          </a:blip>
          <a:srcRect b="0" l="0" r="0" t="0"/>
          <a:stretch/>
        </p:blipFill>
        <p:spPr>
          <a:xfrm>
            <a:off x="650631" y="399025"/>
            <a:ext cx="5736833" cy="6059949"/>
          </a:xfrm>
          <a:prstGeom prst="rect">
            <a:avLst/>
          </a:prstGeom>
          <a:noFill/>
          <a:ln>
            <a:noFill/>
          </a:ln>
        </p:spPr>
      </p:pic>
      <p:sp>
        <p:nvSpPr>
          <p:cNvPr id="232" name="Google Shape;232;p13"/>
          <p:cNvSpPr txBox="1"/>
          <p:nvPr/>
        </p:nvSpPr>
        <p:spPr>
          <a:xfrm>
            <a:off x="6790368" y="2736501"/>
            <a:ext cx="4925305"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entury Gothic"/>
                <a:ea typeface="Century Gothic"/>
                <a:cs typeface="Century Gothic"/>
                <a:sym typeface="Century Gothic"/>
              </a:rPr>
              <a:t>Populations Served by Collaborative Practice Dental Hygienists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1DBC9"/>
            </a:gs>
            <a:gs pos="77000">
              <a:srgbClr val="C8C1B0"/>
            </a:gs>
            <a:gs pos="100000">
              <a:srgbClr val="C0BAAA"/>
            </a:gs>
          </a:gsLst>
          <a:lin ang="5400000" scaled="0"/>
        </a:gradFill>
      </p:bgPr>
    </p:bg>
    <p:spTree>
      <p:nvGrpSpPr>
        <p:cNvPr id="237" name="Shape 237"/>
        <p:cNvGrpSpPr/>
        <p:nvPr/>
      </p:nvGrpSpPr>
      <p:grpSpPr>
        <a:xfrm>
          <a:off x="0" y="0"/>
          <a:ext cx="0" cy="0"/>
          <a:chOff x="0" y="0"/>
          <a:chExt cx="0" cy="0"/>
        </a:xfrm>
      </p:grpSpPr>
      <p:sp>
        <p:nvSpPr>
          <p:cNvPr id="238" name="Google Shape;238;p14"/>
          <p:cNvSpPr txBox="1"/>
          <p:nvPr>
            <p:ph idx="4294967295" type="title"/>
          </p:nvPr>
        </p:nvSpPr>
        <p:spPr>
          <a:xfrm>
            <a:off x="6285270" y="1908175"/>
            <a:ext cx="5716587" cy="3041650"/>
          </a:xfrm>
          <a:prstGeom prst="rect">
            <a:avLst/>
          </a:prstGeom>
          <a:noFill/>
          <a:ln>
            <a:noFill/>
          </a:ln>
        </p:spPr>
        <p:txBody>
          <a:bodyPr anchorCtr="0" anchor="ctr" bIns="45700" lIns="91425" spcFirstLastPara="1" rIns="91425" wrap="square" tIns="45700">
            <a:normAutofit/>
          </a:bodyPr>
          <a:lstStyle/>
          <a:p>
            <a:pPr indent="0" lvl="0" marL="0" rtl="0" algn="ctr">
              <a:lnSpc>
                <a:spcPct val="83000"/>
              </a:lnSpc>
              <a:spcBef>
                <a:spcPts val="0"/>
              </a:spcBef>
              <a:spcAft>
                <a:spcPts val="0"/>
              </a:spcAft>
              <a:buClr>
                <a:srgbClr val="262626"/>
              </a:buClr>
              <a:buSzPts val="2800"/>
              <a:buFont typeface="Century Gothic"/>
              <a:buNone/>
            </a:pPr>
            <a:r>
              <a:rPr lang="en-US" sz="2800"/>
              <a:t> </a:t>
            </a:r>
            <a:br>
              <a:rPr lang="en-US" sz="2800"/>
            </a:br>
            <a:r>
              <a:rPr b="1" lang="en-US" sz="2800"/>
              <a:t>Community Settings </a:t>
            </a:r>
            <a:br>
              <a:rPr b="1" lang="en-US" sz="2800"/>
            </a:br>
            <a:br>
              <a:rPr b="1" lang="en-US" sz="2800"/>
            </a:br>
            <a:br>
              <a:rPr b="1" lang="en-US" sz="2800"/>
            </a:br>
            <a:r>
              <a:rPr b="1" lang="en-US" sz="2800"/>
              <a:t>Health Care Facility, Program</a:t>
            </a:r>
            <a:br>
              <a:rPr b="1" lang="en-US" sz="2800"/>
            </a:br>
            <a:r>
              <a:rPr b="1" lang="en-US" sz="2800"/>
              <a:t>or </a:t>
            </a:r>
            <a:br>
              <a:rPr b="1" lang="en-US" sz="2800"/>
            </a:br>
            <a:r>
              <a:rPr b="1" lang="en-US" sz="2800"/>
              <a:t>Non-profit Organization</a:t>
            </a:r>
            <a:endParaRPr/>
          </a:p>
        </p:txBody>
      </p:sp>
      <p:pic>
        <p:nvPicPr>
          <p:cNvPr id="239" name="Google Shape;239;p14"/>
          <p:cNvPicPr preferRelativeResize="0"/>
          <p:nvPr/>
        </p:nvPicPr>
        <p:blipFill rotWithShape="1">
          <a:blip r:embed="rId3">
            <a:alphaModFix/>
          </a:blip>
          <a:srcRect b="0" l="0" r="0" t="0"/>
          <a:stretch/>
        </p:blipFill>
        <p:spPr>
          <a:xfrm>
            <a:off x="1042281" y="558059"/>
            <a:ext cx="2620108" cy="2620108"/>
          </a:xfrm>
          <a:prstGeom prst="rect">
            <a:avLst/>
          </a:prstGeom>
          <a:noFill/>
          <a:ln>
            <a:noFill/>
          </a:ln>
        </p:spPr>
      </p:pic>
      <p:pic>
        <p:nvPicPr>
          <p:cNvPr id="240" name="Google Shape;240;p14"/>
          <p:cNvPicPr preferRelativeResize="0"/>
          <p:nvPr/>
        </p:nvPicPr>
        <p:blipFill rotWithShape="1">
          <a:blip r:embed="rId4">
            <a:alphaModFix/>
          </a:blip>
          <a:srcRect b="0" l="0" r="0" t="0"/>
          <a:stretch/>
        </p:blipFill>
        <p:spPr>
          <a:xfrm>
            <a:off x="673630" y="3890607"/>
            <a:ext cx="3403663" cy="2409334"/>
          </a:xfrm>
          <a:prstGeom prst="rect">
            <a:avLst/>
          </a:prstGeom>
          <a:noFill/>
          <a:ln>
            <a:noFill/>
          </a:ln>
        </p:spPr>
      </p:pic>
      <p:pic>
        <p:nvPicPr>
          <p:cNvPr id="241" name="Google Shape;241;p14"/>
          <p:cNvPicPr preferRelativeResize="0"/>
          <p:nvPr/>
        </p:nvPicPr>
        <p:blipFill rotWithShape="1">
          <a:blip r:embed="rId5">
            <a:alphaModFix/>
          </a:blip>
          <a:srcRect b="0" l="0" r="0" t="0"/>
          <a:stretch/>
        </p:blipFill>
        <p:spPr>
          <a:xfrm>
            <a:off x="3781973" y="2232452"/>
            <a:ext cx="2393096" cy="239309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5"/>
          <p:cNvSpPr txBox="1"/>
          <p:nvPr>
            <p:ph type="title"/>
          </p:nvPr>
        </p:nvSpPr>
        <p:spPr>
          <a:xfrm>
            <a:off x="1021976" y="914100"/>
            <a:ext cx="9855511" cy="124851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entury Gothic"/>
              <a:buNone/>
            </a:pPr>
            <a:r>
              <a:rPr b="1" lang="en-US" sz="4000" cap="none">
                <a:solidFill>
                  <a:schemeClr val="dk1"/>
                </a:solidFill>
                <a:latin typeface="Century Gothic"/>
                <a:ea typeface="Century Gothic"/>
                <a:cs typeface="Century Gothic"/>
                <a:sym typeface="Century Gothic"/>
              </a:rPr>
              <a:t>Community Settings</a:t>
            </a:r>
            <a:endParaRPr b="1" cap="none">
              <a:solidFill>
                <a:schemeClr val="dk1"/>
              </a:solidFill>
              <a:latin typeface="Century Gothic"/>
              <a:ea typeface="Century Gothic"/>
              <a:cs typeface="Century Gothic"/>
              <a:sym typeface="Century Gothic"/>
            </a:endParaRPr>
          </a:p>
        </p:txBody>
      </p:sp>
      <p:grpSp>
        <p:nvGrpSpPr>
          <p:cNvPr id="248" name="Google Shape;248;p15"/>
          <p:cNvGrpSpPr/>
          <p:nvPr/>
        </p:nvGrpSpPr>
        <p:grpSpPr>
          <a:xfrm>
            <a:off x="596123" y="895693"/>
            <a:ext cx="10281364" cy="4104323"/>
            <a:chOff x="-262129" y="-506161"/>
            <a:chExt cx="10555648" cy="4238909"/>
          </a:xfrm>
        </p:grpSpPr>
        <p:pic>
          <p:nvPicPr>
            <p:cNvPr id="249" name="Google Shape;249;p15"/>
            <p:cNvPicPr preferRelativeResize="0"/>
            <p:nvPr/>
          </p:nvPicPr>
          <p:blipFill rotWithShape="1">
            <a:blip r:embed="rId3">
              <a:alphaModFix/>
            </a:blip>
            <a:srcRect b="0" l="0" r="0" t="0"/>
            <a:stretch/>
          </p:blipFill>
          <p:spPr>
            <a:xfrm>
              <a:off x="-262129" y="1298020"/>
              <a:ext cx="4653604" cy="2434728"/>
            </a:xfrm>
            <a:prstGeom prst="rect">
              <a:avLst/>
            </a:prstGeom>
            <a:noFill/>
            <a:ln>
              <a:noFill/>
            </a:ln>
          </p:spPr>
        </p:pic>
        <p:pic>
          <p:nvPicPr>
            <p:cNvPr id="250" name="Google Shape;250;p15"/>
            <p:cNvPicPr preferRelativeResize="0"/>
            <p:nvPr/>
          </p:nvPicPr>
          <p:blipFill rotWithShape="1">
            <a:blip r:embed="rId4">
              <a:alphaModFix/>
            </a:blip>
            <a:srcRect b="0" l="0" r="0" t="0"/>
            <a:stretch/>
          </p:blipFill>
          <p:spPr>
            <a:xfrm>
              <a:off x="6115646" y="-506161"/>
              <a:ext cx="4177873" cy="2597367"/>
            </a:xfrm>
            <a:prstGeom prst="rect">
              <a:avLst/>
            </a:prstGeom>
            <a:noFill/>
            <a:ln>
              <a:noFill/>
            </a:ln>
          </p:spPr>
        </p:pic>
      </p:grpSp>
      <p:pic>
        <p:nvPicPr>
          <p:cNvPr id="251" name="Google Shape;251;p15"/>
          <p:cNvPicPr preferRelativeResize="0"/>
          <p:nvPr/>
        </p:nvPicPr>
        <p:blipFill rotWithShape="1">
          <a:blip r:embed="rId5">
            <a:alphaModFix/>
          </a:blip>
          <a:srcRect b="0" l="0" r="0" t="0"/>
          <a:stretch/>
        </p:blipFill>
        <p:spPr>
          <a:xfrm>
            <a:off x="6803949" y="3619826"/>
            <a:ext cx="4494331" cy="2797194"/>
          </a:xfrm>
          <a:prstGeom prst="rect">
            <a:avLst/>
          </a:prstGeom>
          <a:noFill/>
          <a:ln>
            <a:noFill/>
          </a:ln>
        </p:spPr>
      </p:pic>
      <p:pic>
        <p:nvPicPr>
          <p:cNvPr id="252" name="Google Shape;252;p15"/>
          <p:cNvPicPr preferRelativeResize="0"/>
          <p:nvPr/>
        </p:nvPicPr>
        <p:blipFill rotWithShape="1">
          <a:blip r:embed="rId6">
            <a:alphaModFix/>
          </a:blip>
          <a:srcRect b="0" l="0" r="0" t="0"/>
          <a:stretch/>
        </p:blipFill>
        <p:spPr>
          <a:xfrm>
            <a:off x="3420494" y="3619826"/>
            <a:ext cx="2971750" cy="22435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6"/>
          <p:cNvSpPr txBox="1"/>
          <p:nvPr>
            <p:ph type="title"/>
          </p:nvPr>
        </p:nvSpPr>
        <p:spPr>
          <a:xfrm>
            <a:off x="1105943" y="770021"/>
            <a:ext cx="4580021" cy="189205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2700"/>
              <a:buFont typeface="Century Gothic"/>
              <a:buNone/>
            </a:pPr>
            <a:r>
              <a:rPr b="1" lang="en-US" sz="2700"/>
              <a:t>School-based programming: students need very little out-of-classroom time.  </a:t>
            </a:r>
            <a:endParaRPr b="1"/>
          </a:p>
        </p:txBody>
      </p:sp>
      <p:pic>
        <p:nvPicPr>
          <p:cNvPr id="259" name="Google Shape;259;p16"/>
          <p:cNvPicPr preferRelativeResize="0"/>
          <p:nvPr>
            <p:ph idx="1" type="body"/>
          </p:nvPr>
        </p:nvPicPr>
        <p:blipFill rotWithShape="1">
          <a:blip r:embed="rId3">
            <a:alphaModFix/>
          </a:blip>
          <a:srcRect b="0" l="0" r="0" t="0"/>
          <a:stretch/>
        </p:blipFill>
        <p:spPr>
          <a:xfrm>
            <a:off x="1521909" y="2662080"/>
            <a:ext cx="3748087" cy="3748087"/>
          </a:xfrm>
          <a:prstGeom prst="rect">
            <a:avLst/>
          </a:prstGeom>
          <a:noFill/>
          <a:ln>
            <a:noFill/>
          </a:ln>
        </p:spPr>
      </p:pic>
      <p:pic>
        <p:nvPicPr>
          <p:cNvPr id="260" name="Google Shape;260;p16"/>
          <p:cNvPicPr preferRelativeResize="0"/>
          <p:nvPr>
            <p:ph idx="2" type="body"/>
          </p:nvPr>
        </p:nvPicPr>
        <p:blipFill rotWithShape="1">
          <a:blip r:embed="rId4">
            <a:alphaModFix/>
          </a:blip>
          <a:srcRect b="0" l="0" r="0" t="13841"/>
          <a:stretch/>
        </p:blipFill>
        <p:spPr>
          <a:xfrm>
            <a:off x="6620688" y="968274"/>
            <a:ext cx="4273990" cy="492145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17"/>
          <p:cNvPicPr preferRelativeResize="0"/>
          <p:nvPr/>
        </p:nvPicPr>
        <p:blipFill rotWithShape="1">
          <a:blip r:embed="rId3">
            <a:alphaModFix/>
          </a:blip>
          <a:srcRect b="8185" l="17452" r="17067" t="8955"/>
          <a:stretch/>
        </p:blipFill>
        <p:spPr>
          <a:xfrm>
            <a:off x="2127738" y="615461"/>
            <a:ext cx="7983416" cy="567983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1" name="Shape 271"/>
        <p:cNvGrpSpPr/>
        <p:nvPr/>
      </p:nvGrpSpPr>
      <p:grpSpPr>
        <a:xfrm>
          <a:off x="0" y="0"/>
          <a:ext cx="0" cy="0"/>
          <a:chOff x="0" y="0"/>
          <a:chExt cx="0" cy="0"/>
        </a:xfrm>
      </p:grpSpPr>
      <p:sp>
        <p:nvSpPr>
          <p:cNvPr id="272" name="Google Shape;272;p18"/>
          <p:cNvSpPr/>
          <p:nvPr/>
        </p:nvSpPr>
        <p:spPr>
          <a:xfrm>
            <a:off x="234696" y="237744"/>
            <a:ext cx="11722608" cy="6382512"/>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8"/>
          <p:cNvSpPr/>
          <p:nvPr/>
        </p:nvSpPr>
        <p:spPr>
          <a:xfrm>
            <a:off x="0" y="0"/>
            <a:ext cx="4023162"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4" name="Google Shape;274;p18"/>
          <p:cNvSpPr/>
          <p:nvPr/>
        </p:nvSpPr>
        <p:spPr>
          <a:xfrm>
            <a:off x="4023162" y="0"/>
            <a:ext cx="8168743"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275" name="Google Shape;275;p18"/>
          <p:cNvPicPr preferRelativeResize="0"/>
          <p:nvPr/>
        </p:nvPicPr>
        <p:blipFill rotWithShape="1">
          <a:blip r:embed="rId3">
            <a:alphaModFix/>
          </a:blip>
          <a:srcRect b="0" l="0" r="0" t="0"/>
          <a:stretch/>
        </p:blipFill>
        <p:spPr>
          <a:xfrm>
            <a:off x="4644422" y="665998"/>
            <a:ext cx="6880072" cy="5022451"/>
          </a:xfrm>
          <a:prstGeom prst="rect">
            <a:avLst/>
          </a:prstGeom>
          <a:noFill/>
          <a:ln>
            <a:noFill/>
          </a:ln>
        </p:spPr>
      </p:pic>
      <p:sp>
        <p:nvSpPr>
          <p:cNvPr id="276" name="Google Shape;276;p18"/>
          <p:cNvSpPr/>
          <p:nvPr/>
        </p:nvSpPr>
        <p:spPr>
          <a:xfrm>
            <a:off x="0" y="0"/>
            <a:ext cx="4025029" cy="6858000"/>
          </a:xfrm>
          <a:prstGeom prst="rect">
            <a:avLst/>
          </a:prstGeom>
          <a:blipFill rotWithShape="1">
            <a:blip r:embed="rId4">
              <a:alphaModFix amt="6000"/>
            </a:blip>
            <a:tile algn="tl" flip="none" tx="-44450" sx="85000" ty="38100" sy="85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8"/>
          <p:cNvSpPr txBox="1"/>
          <p:nvPr/>
        </p:nvSpPr>
        <p:spPr>
          <a:xfrm>
            <a:off x="351997" y="513435"/>
            <a:ext cx="3553865" cy="32084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Century Gothic"/>
              <a:ea typeface="Century Gothic"/>
              <a:cs typeface="Century Gothic"/>
              <a:sym typeface="Century Gothic"/>
            </a:endParaRPr>
          </a:p>
          <a:p>
            <a:pPr indent="0" lvl="0" marL="0" marR="0" rtl="0" algn="l">
              <a:spcBef>
                <a:spcPts val="600"/>
              </a:spcBef>
              <a:spcAft>
                <a:spcPts val="0"/>
              </a:spcAft>
              <a:buNone/>
            </a:pPr>
            <a:r>
              <a:t/>
            </a:r>
            <a:endParaRPr sz="2400">
              <a:solidFill>
                <a:schemeClr val="dk1"/>
              </a:solidFill>
              <a:latin typeface="Century Gothic"/>
              <a:ea typeface="Century Gothic"/>
              <a:cs typeface="Century Gothic"/>
              <a:sym typeface="Century Gothic"/>
            </a:endParaRPr>
          </a:p>
          <a:p>
            <a:pPr indent="0" lvl="0" marL="0" marR="0" rtl="0" algn="l">
              <a:spcBef>
                <a:spcPts val="600"/>
              </a:spcBef>
              <a:spcAft>
                <a:spcPts val="0"/>
              </a:spcAft>
              <a:buNone/>
            </a:pPr>
            <a:r>
              <a:rPr b="1" lang="en-US" sz="2400">
                <a:solidFill>
                  <a:schemeClr val="dk1"/>
                </a:solidFill>
                <a:latin typeface="Century Gothic"/>
                <a:ea typeface="Century Gothic"/>
                <a:cs typeface="Century Gothic"/>
                <a:sym typeface="Century Gothic"/>
              </a:rPr>
              <a:t>“Our schedule is</a:t>
            </a:r>
            <a:br>
              <a:rPr b="1" lang="en-US" sz="2400">
                <a:solidFill>
                  <a:schemeClr val="dk1"/>
                </a:solidFill>
                <a:latin typeface="Century Gothic"/>
                <a:ea typeface="Century Gothic"/>
                <a:cs typeface="Century Gothic"/>
                <a:sym typeface="Century Gothic"/>
              </a:rPr>
            </a:br>
            <a:r>
              <a:rPr b="1" lang="en-US" sz="2400">
                <a:solidFill>
                  <a:schemeClr val="dk1"/>
                </a:solidFill>
                <a:latin typeface="Century Gothic"/>
                <a:ea typeface="Century Gothic"/>
                <a:cs typeface="Century Gothic"/>
                <a:sym typeface="Century Gothic"/>
              </a:rPr>
              <a:t>  already FULL.” </a:t>
            </a:r>
            <a:endParaRPr/>
          </a:p>
          <a:p>
            <a:pPr indent="0" lvl="0" marL="0" marR="0" rtl="0" algn="l">
              <a:spcBef>
                <a:spcPts val="600"/>
              </a:spcBef>
              <a:spcAft>
                <a:spcPts val="0"/>
              </a:spcAft>
              <a:buNone/>
            </a:pPr>
            <a:r>
              <a:t/>
            </a:r>
            <a:endParaRPr b="1" sz="2400">
              <a:solidFill>
                <a:schemeClr val="dk1"/>
              </a:solidFill>
              <a:latin typeface="Century Gothic"/>
              <a:ea typeface="Century Gothic"/>
              <a:cs typeface="Century Gothic"/>
              <a:sym typeface="Century Gothic"/>
            </a:endParaRPr>
          </a:p>
          <a:p>
            <a:pPr indent="0" lvl="0" marL="0" marR="0" rtl="0" algn="l">
              <a:spcBef>
                <a:spcPts val="600"/>
              </a:spcBef>
              <a:spcAft>
                <a:spcPts val="0"/>
              </a:spcAft>
              <a:buNone/>
            </a:pPr>
            <a:r>
              <a:rPr b="1" lang="en-US" sz="2400">
                <a:solidFill>
                  <a:schemeClr val="dk1"/>
                </a:solidFill>
                <a:latin typeface="Century Gothic"/>
                <a:ea typeface="Century Gothic"/>
                <a:cs typeface="Century Gothic"/>
                <a:sym typeface="Century Gothic"/>
              </a:rPr>
              <a:t>“We don’t have openings in our schedule to treat Minnesota Health Care Program enrolled patients.” </a:t>
            </a:r>
            <a:endParaRPr/>
          </a:p>
        </p:txBody>
      </p:sp>
      <p:sp>
        <p:nvSpPr>
          <p:cNvPr id="278" name="Google Shape;278;p18"/>
          <p:cNvSpPr txBox="1"/>
          <p:nvPr/>
        </p:nvSpPr>
        <p:spPr>
          <a:xfrm>
            <a:off x="4644422" y="5926194"/>
            <a:ext cx="6880072"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Century Gothic"/>
              <a:buNone/>
            </a:pPr>
            <a:r>
              <a:rPr lang="en-US" sz="1000">
                <a:solidFill>
                  <a:schemeClr val="dk1"/>
                </a:solidFill>
                <a:latin typeface="Century Gothic"/>
                <a:ea typeface="Century Gothic"/>
                <a:cs typeface="Century Gothic"/>
                <a:sym typeface="Century Gothic"/>
              </a:rPr>
              <a:t> Open Dental Software training example</a:t>
            </a:r>
            <a:br>
              <a:rPr lang="en-US" sz="1000">
                <a:solidFill>
                  <a:schemeClr val="dk1"/>
                </a:solidFill>
                <a:latin typeface="Century Gothic"/>
                <a:ea typeface="Century Gothic"/>
                <a:cs typeface="Century Gothic"/>
                <a:sym typeface="Century Gothic"/>
              </a:rPr>
            </a:br>
            <a:r>
              <a:rPr lang="en-US" sz="1000">
                <a:solidFill>
                  <a:schemeClr val="dk1"/>
                </a:solidFill>
                <a:latin typeface="Century Gothic"/>
                <a:ea typeface="Century Gothic"/>
                <a:cs typeface="Century Gothic"/>
                <a:sym typeface="Century Gothic"/>
              </a:rPr>
              <a:t> </a:t>
            </a:r>
            <a:r>
              <a:rPr lang="en-US" sz="1000" u="sng">
                <a:solidFill>
                  <a:schemeClr val="dk1"/>
                </a:solidFill>
                <a:latin typeface="Century Gothic"/>
                <a:ea typeface="Century Gothic"/>
                <a:cs typeface="Century Gothic"/>
                <a:sym typeface="Century Gothic"/>
                <a:hlinkClick r:id="rId5">
                  <a:extLst>
                    <a:ext uri="{A12FA001-AC4F-418D-AE19-62706E023703}">
                      <ahyp:hlinkClr val="tx"/>
                    </a:ext>
                  </a:extLst>
                </a:hlinkClick>
              </a:rPr>
              <a:t>https://www.opendental.com/manual/appointments.htm</a:t>
            </a:r>
            <a:endParaRPr sz="1000">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000"/>
              <a:buFont typeface="Century Gothic"/>
              <a:buNone/>
            </a:pPr>
            <a:r>
              <a:rPr lang="en-US" sz="1000">
                <a:solidFill>
                  <a:schemeClr val="dk1"/>
                </a:solidFill>
                <a:latin typeface="Century Gothic"/>
                <a:ea typeface="Century Gothic"/>
                <a:cs typeface="Century Gothic"/>
                <a:sym typeface="Century Gothic"/>
              </a:rPr>
              <a:t>l</a:t>
            </a:r>
            <a:endParaRPr/>
          </a:p>
          <a:p>
            <a:pPr indent="0" lvl="0" marL="0" marR="0" rtl="0" algn="l">
              <a:lnSpc>
                <a:spcPct val="100000"/>
              </a:lnSpc>
              <a:spcBef>
                <a:spcPts val="0"/>
              </a:spcBef>
              <a:spcAft>
                <a:spcPts val="0"/>
              </a:spcAft>
              <a:buClr>
                <a:schemeClr val="dk1"/>
              </a:buClr>
              <a:buSzPts val="1800"/>
              <a:buFont typeface="Century Gothic"/>
              <a:buNone/>
            </a:pPr>
            <a:r>
              <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9"/>
          <p:cNvSpPr txBox="1"/>
          <p:nvPr>
            <p:ph type="title"/>
          </p:nvPr>
        </p:nvSpPr>
        <p:spPr>
          <a:xfrm>
            <a:off x="7775884" y="997917"/>
            <a:ext cx="3518748" cy="1142462"/>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262626"/>
              </a:buClr>
              <a:buSzPct val="100000"/>
              <a:buFont typeface="Century Gothic"/>
              <a:buNone/>
            </a:pPr>
            <a:r>
              <a:rPr b="1" lang="en-US" sz="2400" cap="none">
                <a:latin typeface="Century Gothic"/>
                <a:ea typeface="Century Gothic"/>
                <a:cs typeface="Century Gothic"/>
                <a:sym typeface="Century Gothic"/>
              </a:rPr>
              <a:t>Minnesota’s 21</a:t>
            </a:r>
            <a:r>
              <a:rPr b="1" baseline="30000" lang="en-US" sz="2400" cap="none">
                <a:latin typeface="Century Gothic"/>
                <a:ea typeface="Century Gothic"/>
                <a:cs typeface="Century Gothic"/>
                <a:sym typeface="Century Gothic"/>
              </a:rPr>
              <a:t>st</a:t>
            </a:r>
            <a:r>
              <a:rPr b="1" lang="en-US" sz="2400" cap="none">
                <a:latin typeface="Century Gothic"/>
                <a:ea typeface="Century Gothic"/>
                <a:cs typeface="Century Gothic"/>
                <a:sym typeface="Century Gothic"/>
              </a:rPr>
              <a:t> Century Dental Team Website</a:t>
            </a:r>
            <a:br>
              <a:rPr b="1" lang="en-US" sz="2400" cap="none">
                <a:latin typeface="Century Gothic"/>
                <a:ea typeface="Century Gothic"/>
                <a:cs typeface="Century Gothic"/>
                <a:sym typeface="Century Gothic"/>
              </a:rPr>
            </a:br>
            <a:r>
              <a:rPr b="1" lang="en-US" sz="2400" cap="none">
                <a:latin typeface="Century Gothic"/>
                <a:ea typeface="Century Gothic"/>
                <a:cs typeface="Century Gothic"/>
                <a:sym typeface="Century Gothic"/>
              </a:rPr>
              <a:t>“Toolkit” </a:t>
            </a:r>
            <a:endParaRPr/>
          </a:p>
        </p:txBody>
      </p:sp>
      <p:pic>
        <p:nvPicPr>
          <p:cNvPr id="285" name="Google Shape;285;p19"/>
          <p:cNvPicPr preferRelativeResize="0"/>
          <p:nvPr/>
        </p:nvPicPr>
        <p:blipFill rotWithShape="1">
          <a:blip r:embed="rId3">
            <a:alphaModFix/>
          </a:blip>
          <a:srcRect b="2" l="0" r="37624" t="0"/>
          <a:stretch/>
        </p:blipFill>
        <p:spPr>
          <a:xfrm>
            <a:off x="897368" y="950976"/>
            <a:ext cx="6410424" cy="4956048"/>
          </a:xfrm>
          <a:custGeom>
            <a:rect b="b" l="l" r="r" t="t"/>
            <a:pathLst>
              <a:path extrusionOk="0" h="4956048" w="6245352">
                <a:moveTo>
                  <a:pt x="534609" y="0"/>
                </a:moveTo>
                <a:lnTo>
                  <a:pt x="6245352" y="0"/>
                </a:lnTo>
                <a:lnTo>
                  <a:pt x="6245352" y="4421439"/>
                </a:lnTo>
                <a:lnTo>
                  <a:pt x="5710743" y="4956048"/>
                </a:lnTo>
                <a:lnTo>
                  <a:pt x="0" y="4956048"/>
                </a:lnTo>
                <a:lnTo>
                  <a:pt x="0" y="534609"/>
                </a:lnTo>
                <a:close/>
              </a:path>
            </a:pathLst>
          </a:custGeom>
          <a:noFill/>
          <a:ln>
            <a:noFill/>
          </a:ln>
        </p:spPr>
      </p:pic>
      <p:sp>
        <p:nvSpPr>
          <p:cNvPr id="286" name="Google Shape;286;p19"/>
          <p:cNvSpPr txBox="1"/>
          <p:nvPr/>
        </p:nvSpPr>
        <p:spPr>
          <a:xfrm>
            <a:off x="7815213" y="2321169"/>
            <a:ext cx="3479419" cy="773723"/>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b="1" lang="en-US" sz="2000" u="sng">
                <a:solidFill>
                  <a:srgbClr val="C00000"/>
                </a:solidFill>
                <a:latin typeface="Tahoma"/>
                <a:ea typeface="Tahoma"/>
                <a:cs typeface="Tahoma"/>
                <a:sym typeface="Tahoma"/>
                <a:hlinkClick r:id="rId4">
                  <a:extLst>
                    <a:ext uri="{A12FA001-AC4F-418D-AE19-62706E023703}">
                      <ahyp:hlinkClr val="tx"/>
                    </a:ext>
                  </a:extLst>
                </a:hlinkClick>
              </a:rPr>
              <a:t>http://www.normandale.edu/mndentalteam</a:t>
            </a:r>
            <a:r>
              <a:rPr b="1" lang="en-US" sz="2000">
                <a:solidFill>
                  <a:srgbClr val="C00000"/>
                </a:solidFill>
                <a:latin typeface="Tahoma"/>
                <a:ea typeface="Tahoma"/>
                <a:cs typeface="Tahoma"/>
                <a:sym typeface="Tahoma"/>
              </a:rPr>
              <a:t> </a:t>
            </a:r>
            <a:endParaRPr/>
          </a:p>
        </p:txBody>
      </p:sp>
      <p:pic>
        <p:nvPicPr>
          <p:cNvPr id="287" name="Google Shape;287;p19"/>
          <p:cNvPicPr preferRelativeResize="0"/>
          <p:nvPr/>
        </p:nvPicPr>
        <p:blipFill rotWithShape="1">
          <a:blip r:embed="rId5">
            <a:alphaModFix/>
          </a:blip>
          <a:srcRect b="9102" l="0" r="16517" t="13073"/>
          <a:stretch/>
        </p:blipFill>
        <p:spPr>
          <a:xfrm>
            <a:off x="8354390" y="3383404"/>
            <a:ext cx="2361735" cy="279460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3" name="Shape 123"/>
        <p:cNvGrpSpPr/>
        <p:nvPr/>
      </p:nvGrpSpPr>
      <p:grpSpPr>
        <a:xfrm>
          <a:off x="0" y="0"/>
          <a:ext cx="0" cy="0"/>
          <a:chOff x="0" y="0"/>
          <a:chExt cx="0" cy="0"/>
        </a:xfrm>
      </p:grpSpPr>
      <p:sp>
        <p:nvSpPr>
          <p:cNvPr id="124" name="Google Shape;124;p2"/>
          <p:cNvSpPr txBox="1"/>
          <p:nvPr>
            <p:ph type="title"/>
          </p:nvPr>
        </p:nvSpPr>
        <p:spPr>
          <a:xfrm>
            <a:off x="1175512" y="397278"/>
            <a:ext cx="9792208" cy="72566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2800"/>
              <a:buFont typeface="Century Gothic"/>
              <a:buNone/>
            </a:pPr>
            <a:r>
              <a:rPr b="1" lang="en-US" sz="2800"/>
              <a:t>Objectives</a:t>
            </a:r>
            <a:endParaRPr/>
          </a:p>
        </p:txBody>
      </p:sp>
      <p:sp>
        <p:nvSpPr>
          <p:cNvPr id="125" name="Google Shape;125;p2"/>
          <p:cNvSpPr txBox="1"/>
          <p:nvPr>
            <p:ph idx="1" type="body"/>
          </p:nvPr>
        </p:nvSpPr>
        <p:spPr>
          <a:xfrm>
            <a:off x="1175512" y="1293560"/>
            <a:ext cx="9792208" cy="46721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900"/>
              <a:buNone/>
            </a:pPr>
            <a:r>
              <a:t/>
            </a:r>
            <a:endParaRPr sz="900"/>
          </a:p>
          <a:p>
            <a:pPr indent="0" lvl="0" marL="0" rtl="0" algn="l">
              <a:lnSpc>
                <a:spcPct val="90000"/>
              </a:lnSpc>
              <a:spcBef>
                <a:spcPts val="900"/>
              </a:spcBef>
              <a:spcAft>
                <a:spcPts val="0"/>
              </a:spcAft>
              <a:buSzPts val="2400"/>
              <a:buNone/>
            </a:pPr>
            <a:r>
              <a:rPr lang="en-US" sz="2400"/>
              <a:t>After attending this program, the participant should be able to: </a:t>
            </a:r>
            <a:endParaRPr/>
          </a:p>
          <a:p>
            <a:pPr indent="-182880" lvl="0" marL="182880" rtl="0" algn="l">
              <a:lnSpc>
                <a:spcPct val="90000"/>
              </a:lnSpc>
              <a:spcBef>
                <a:spcPts val="900"/>
              </a:spcBef>
              <a:spcAft>
                <a:spcPts val="0"/>
              </a:spcAft>
              <a:buSzPts val="2400"/>
              <a:buChar char="◦"/>
            </a:pPr>
            <a:r>
              <a:rPr lang="en-US" sz="2400"/>
              <a:t>Define the phrase </a:t>
            </a:r>
            <a:r>
              <a:rPr b="1" lang="en-US" sz="2400"/>
              <a:t>“Collaborative Dental Hygiene Practice in Community Settings.”</a:t>
            </a:r>
            <a:endParaRPr/>
          </a:p>
          <a:p>
            <a:pPr indent="-182880" lvl="0" marL="182880" rtl="0" algn="l">
              <a:lnSpc>
                <a:spcPct val="90000"/>
              </a:lnSpc>
              <a:spcBef>
                <a:spcPts val="900"/>
              </a:spcBef>
              <a:spcAft>
                <a:spcPts val="0"/>
              </a:spcAft>
              <a:buSzPts val="2400"/>
              <a:buChar char="◦"/>
            </a:pPr>
            <a:r>
              <a:rPr lang="en-US" sz="2400"/>
              <a:t>Recognize the value of </a:t>
            </a:r>
            <a:r>
              <a:rPr b="1" lang="en-US" sz="2400"/>
              <a:t>Minnesota’s 21</a:t>
            </a:r>
            <a:r>
              <a:rPr b="1" baseline="30000" lang="en-US" sz="2400"/>
              <a:t>st</a:t>
            </a:r>
            <a:r>
              <a:rPr b="1" lang="en-US" sz="2400"/>
              <a:t> Century Dental Team Toolkit/website</a:t>
            </a:r>
            <a:r>
              <a:rPr lang="en-US" sz="2400"/>
              <a:t> to establishment of a collaborative dental hygiene practice program.</a:t>
            </a:r>
            <a:endParaRPr/>
          </a:p>
          <a:p>
            <a:pPr indent="-182880" lvl="0" marL="182880" rtl="0" algn="l">
              <a:lnSpc>
                <a:spcPct val="90000"/>
              </a:lnSpc>
              <a:spcBef>
                <a:spcPts val="900"/>
              </a:spcBef>
              <a:spcAft>
                <a:spcPts val="0"/>
              </a:spcAft>
              <a:buSzPts val="2400"/>
              <a:buChar char="◦"/>
            </a:pPr>
            <a:r>
              <a:rPr lang="en-US" sz="2400"/>
              <a:t>Describe what is meant by a </a:t>
            </a:r>
            <a:r>
              <a:rPr b="1" lang="en-US" sz="2400"/>
              <a:t>[community] health care setting</a:t>
            </a:r>
            <a:r>
              <a:rPr lang="en-US" sz="2400"/>
              <a:t>.  </a:t>
            </a:r>
            <a:endParaRPr/>
          </a:p>
          <a:p>
            <a:pPr indent="-182880" lvl="0" marL="182880" rtl="0" algn="l">
              <a:lnSpc>
                <a:spcPct val="90000"/>
              </a:lnSpc>
              <a:spcBef>
                <a:spcPts val="900"/>
              </a:spcBef>
              <a:spcAft>
                <a:spcPts val="0"/>
              </a:spcAft>
              <a:buSzPts val="2400"/>
              <a:buChar char="◦"/>
            </a:pPr>
            <a:r>
              <a:rPr lang="en-US" sz="2400"/>
              <a:t>Describe the steps involved with creating a </a:t>
            </a:r>
            <a:r>
              <a:rPr b="1" lang="en-US" sz="2400"/>
              <a:t>written collaborative agreement</a:t>
            </a:r>
            <a:r>
              <a:rPr lang="en-US" sz="2400"/>
              <a:t>; registration with Board of Dentistry.</a:t>
            </a:r>
            <a:endParaRPr/>
          </a:p>
          <a:p>
            <a:pPr indent="-182880" lvl="0" marL="182880" rtl="0" algn="l">
              <a:lnSpc>
                <a:spcPct val="90000"/>
              </a:lnSpc>
              <a:spcBef>
                <a:spcPts val="900"/>
              </a:spcBef>
              <a:spcAft>
                <a:spcPts val="0"/>
              </a:spcAft>
              <a:buSzPts val="2400"/>
              <a:buChar char="◦"/>
            </a:pPr>
            <a:r>
              <a:rPr lang="en-US" sz="2400"/>
              <a:t>Describe the steps involved in </a:t>
            </a:r>
            <a:r>
              <a:rPr b="1" lang="en-US" sz="2400"/>
              <a:t>community-based oral health care delivery.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descr="Graphical user interface, text, website&#10;&#10;Description automatically generated" id="292" name="Google Shape;292;p20"/>
          <p:cNvPicPr preferRelativeResize="0"/>
          <p:nvPr/>
        </p:nvPicPr>
        <p:blipFill rotWithShape="1">
          <a:blip r:embed="rId3">
            <a:alphaModFix/>
          </a:blip>
          <a:srcRect b="0" l="0" r="0" t="0"/>
          <a:stretch/>
        </p:blipFill>
        <p:spPr>
          <a:xfrm>
            <a:off x="2253664" y="803063"/>
            <a:ext cx="7957385" cy="5251874"/>
          </a:xfrm>
          <a:prstGeom prst="rect">
            <a:avLst/>
          </a:prstGeom>
          <a:noFill/>
          <a:ln>
            <a:noFill/>
          </a:ln>
        </p:spPr>
      </p:pic>
      <p:sp>
        <p:nvSpPr>
          <p:cNvPr id="293" name="Google Shape;293;p20"/>
          <p:cNvSpPr/>
          <p:nvPr/>
        </p:nvSpPr>
        <p:spPr>
          <a:xfrm flipH="1">
            <a:off x="3921762" y="4835444"/>
            <a:ext cx="4621187" cy="315106"/>
          </a:xfrm>
          <a:prstGeom prst="ellipse">
            <a:avLst/>
          </a:prstGeom>
          <a:noFill/>
          <a:ln cap="flat" cmpd="sng" w="28575">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94" name="Google Shape;294;p20"/>
          <p:cNvSpPr/>
          <p:nvPr/>
        </p:nvSpPr>
        <p:spPr>
          <a:xfrm flipH="1">
            <a:off x="4121226" y="5390580"/>
            <a:ext cx="4265075" cy="315105"/>
          </a:xfrm>
          <a:prstGeom prst="ellipse">
            <a:avLst/>
          </a:prstGeom>
          <a:noFill/>
          <a:ln cap="flat" cmpd="sng" w="28575">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9" name="Shape 299"/>
        <p:cNvGrpSpPr/>
        <p:nvPr/>
      </p:nvGrpSpPr>
      <p:grpSpPr>
        <a:xfrm>
          <a:off x="0" y="0"/>
          <a:ext cx="0" cy="0"/>
          <a:chOff x="0" y="0"/>
          <a:chExt cx="0" cy="0"/>
        </a:xfrm>
      </p:grpSpPr>
      <p:pic>
        <p:nvPicPr>
          <p:cNvPr id="300" name="Google Shape;300;p21"/>
          <p:cNvPicPr preferRelativeResize="0"/>
          <p:nvPr/>
        </p:nvPicPr>
        <p:blipFill rotWithShape="1">
          <a:blip r:embed="rId3">
            <a:alphaModFix/>
          </a:blip>
          <a:srcRect b="13573" l="20620" r="26175" t="13575"/>
          <a:stretch/>
        </p:blipFill>
        <p:spPr>
          <a:xfrm>
            <a:off x="6150591" y="1356562"/>
            <a:ext cx="5381455" cy="4144873"/>
          </a:xfrm>
          <a:prstGeom prst="rect">
            <a:avLst/>
          </a:prstGeom>
          <a:noFill/>
          <a:ln>
            <a:noFill/>
          </a:ln>
        </p:spPr>
      </p:pic>
      <p:pic>
        <p:nvPicPr>
          <p:cNvPr id="301" name="Google Shape;301;p21"/>
          <p:cNvPicPr preferRelativeResize="0"/>
          <p:nvPr/>
        </p:nvPicPr>
        <p:blipFill rotWithShape="1">
          <a:blip r:embed="rId4">
            <a:alphaModFix/>
          </a:blip>
          <a:srcRect b="14797" l="20934" r="26748" t="12350"/>
          <a:stretch/>
        </p:blipFill>
        <p:spPr>
          <a:xfrm>
            <a:off x="659954" y="1356562"/>
            <a:ext cx="5291665" cy="414487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1DBC9"/>
            </a:gs>
            <a:gs pos="77000">
              <a:srgbClr val="C8C1B0"/>
            </a:gs>
            <a:gs pos="100000">
              <a:srgbClr val="C0BAAA"/>
            </a:gs>
          </a:gsLst>
          <a:lin ang="5400000" scaled="0"/>
        </a:gradFill>
      </p:bgPr>
    </p:bg>
    <p:spTree>
      <p:nvGrpSpPr>
        <p:cNvPr id="305" name="Shape 305"/>
        <p:cNvGrpSpPr/>
        <p:nvPr/>
      </p:nvGrpSpPr>
      <p:grpSpPr>
        <a:xfrm>
          <a:off x="0" y="0"/>
          <a:ext cx="0" cy="0"/>
          <a:chOff x="0" y="0"/>
          <a:chExt cx="0" cy="0"/>
        </a:xfrm>
      </p:grpSpPr>
      <p:sp>
        <p:nvSpPr>
          <p:cNvPr id="306" name="Google Shape;306;p22"/>
          <p:cNvSpPr txBox="1"/>
          <p:nvPr>
            <p:ph type="title"/>
          </p:nvPr>
        </p:nvSpPr>
        <p:spPr>
          <a:xfrm>
            <a:off x="1066800" y="1813668"/>
            <a:ext cx="10058400" cy="2786406"/>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262626"/>
              </a:buClr>
              <a:buSzPct val="100000"/>
              <a:buFont typeface="Century Gothic"/>
              <a:buNone/>
            </a:pPr>
            <a:br>
              <a:rPr lang="en-US"/>
            </a:br>
            <a:br>
              <a:rPr lang="en-US"/>
            </a:br>
            <a:br>
              <a:rPr lang="en-US"/>
            </a:br>
            <a:r>
              <a:rPr b="1" lang="en-US"/>
              <a:t>Collaborative Practice</a:t>
            </a:r>
            <a:br>
              <a:rPr b="1" lang="en-US"/>
            </a:br>
            <a:r>
              <a:rPr b="1" lang="en-US"/>
              <a:t>in </a:t>
            </a:r>
            <a:br>
              <a:rPr b="1" lang="en-US"/>
            </a:br>
            <a:r>
              <a:rPr b="1" lang="en-US"/>
              <a:t>Action</a:t>
            </a:r>
            <a:br>
              <a:rPr lang="en-US"/>
            </a:br>
            <a:br>
              <a:rPr lang="en-US"/>
            </a:br>
            <a:br>
              <a:rPr lang="en-US"/>
            </a:b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descr="A picture containing outdoor, road, tree, person&#10;&#10;Description automatically generated" id="311" name="Google Shape;311;p23"/>
          <p:cNvPicPr preferRelativeResize="0"/>
          <p:nvPr/>
        </p:nvPicPr>
        <p:blipFill rotWithShape="1">
          <a:blip r:embed="rId3">
            <a:alphaModFix/>
          </a:blip>
          <a:srcRect b="0" l="0" r="0" t="0"/>
          <a:stretch/>
        </p:blipFill>
        <p:spPr>
          <a:xfrm>
            <a:off x="553940" y="2014194"/>
            <a:ext cx="5542060" cy="3694706"/>
          </a:xfrm>
          <a:prstGeom prst="rect">
            <a:avLst/>
          </a:prstGeom>
          <a:noFill/>
          <a:ln>
            <a:noFill/>
          </a:ln>
        </p:spPr>
      </p:pic>
      <p:pic>
        <p:nvPicPr>
          <p:cNvPr id="312" name="Google Shape;312;p23"/>
          <p:cNvPicPr preferRelativeResize="0"/>
          <p:nvPr/>
        </p:nvPicPr>
        <p:blipFill rotWithShape="1">
          <a:blip r:embed="rId4">
            <a:alphaModFix/>
          </a:blip>
          <a:srcRect b="0" l="0" r="0" t="0"/>
          <a:stretch/>
        </p:blipFill>
        <p:spPr>
          <a:xfrm>
            <a:off x="6388675" y="2334290"/>
            <a:ext cx="5040838" cy="3881116"/>
          </a:xfrm>
          <a:prstGeom prst="rect">
            <a:avLst/>
          </a:prstGeom>
          <a:noFill/>
          <a:ln>
            <a:noFill/>
          </a:ln>
        </p:spPr>
      </p:pic>
      <p:sp>
        <p:nvSpPr>
          <p:cNvPr id="313" name="Google Shape;313;p23"/>
          <p:cNvSpPr txBox="1"/>
          <p:nvPr>
            <p:ph type="title"/>
          </p:nvPr>
        </p:nvSpPr>
        <p:spPr>
          <a:xfrm>
            <a:off x="1066800" y="463300"/>
            <a:ext cx="10058400" cy="1371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262626"/>
              </a:buClr>
              <a:buSzPct val="100000"/>
              <a:buFont typeface="Century Gothic"/>
              <a:buNone/>
            </a:pPr>
            <a:r>
              <a:rPr b="1" lang="en-US"/>
              <a:t>Portable Equipment: On the move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7" name="Shape 317"/>
        <p:cNvGrpSpPr/>
        <p:nvPr/>
      </p:nvGrpSpPr>
      <p:grpSpPr>
        <a:xfrm>
          <a:off x="0" y="0"/>
          <a:ext cx="0" cy="0"/>
          <a:chOff x="0" y="0"/>
          <a:chExt cx="0" cy="0"/>
        </a:xfrm>
      </p:grpSpPr>
      <p:pic>
        <p:nvPicPr>
          <p:cNvPr descr="A picture containing person, indoor, child&#10;&#10;Description automatically generated" id="318" name="Google Shape;318;p24"/>
          <p:cNvPicPr preferRelativeResize="0"/>
          <p:nvPr/>
        </p:nvPicPr>
        <p:blipFill rotWithShape="1">
          <a:blip r:embed="rId3">
            <a:alphaModFix/>
          </a:blip>
          <a:srcRect b="0" l="7085" r="9780" t="0"/>
          <a:stretch/>
        </p:blipFill>
        <p:spPr>
          <a:xfrm>
            <a:off x="6256867" y="1042070"/>
            <a:ext cx="5291665" cy="4773860"/>
          </a:xfrm>
          <a:prstGeom prst="rect">
            <a:avLst/>
          </a:prstGeom>
          <a:noFill/>
          <a:ln>
            <a:noFill/>
          </a:ln>
        </p:spPr>
      </p:pic>
      <p:pic>
        <p:nvPicPr>
          <p:cNvPr id="319" name="Google Shape;319;p24"/>
          <p:cNvPicPr preferRelativeResize="0"/>
          <p:nvPr/>
        </p:nvPicPr>
        <p:blipFill rotWithShape="1">
          <a:blip r:embed="rId4">
            <a:alphaModFix/>
          </a:blip>
          <a:srcRect b="0" l="0" r="0" t="0"/>
          <a:stretch/>
        </p:blipFill>
        <p:spPr>
          <a:xfrm>
            <a:off x="328684" y="1571186"/>
            <a:ext cx="5767316" cy="317019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25"/>
          <p:cNvPicPr preferRelativeResize="0"/>
          <p:nvPr/>
        </p:nvPicPr>
        <p:blipFill rotWithShape="1">
          <a:blip r:embed="rId3">
            <a:alphaModFix/>
          </a:blip>
          <a:srcRect b="0" l="0" r="0" t="0"/>
          <a:stretch/>
        </p:blipFill>
        <p:spPr>
          <a:xfrm>
            <a:off x="469609" y="2288245"/>
            <a:ext cx="5331200" cy="3990467"/>
          </a:xfrm>
          <a:prstGeom prst="rect">
            <a:avLst/>
          </a:prstGeom>
          <a:noFill/>
          <a:ln>
            <a:noFill/>
          </a:ln>
        </p:spPr>
      </p:pic>
      <p:pic>
        <p:nvPicPr>
          <p:cNvPr id="326" name="Google Shape;326;p25"/>
          <p:cNvPicPr preferRelativeResize="0"/>
          <p:nvPr/>
        </p:nvPicPr>
        <p:blipFill rotWithShape="1">
          <a:blip r:embed="rId4">
            <a:alphaModFix/>
          </a:blip>
          <a:srcRect b="0" l="4957" r="0" t="0"/>
          <a:stretch/>
        </p:blipFill>
        <p:spPr>
          <a:xfrm>
            <a:off x="5800809" y="1562784"/>
            <a:ext cx="6075570" cy="4249386"/>
          </a:xfrm>
          <a:prstGeom prst="rect">
            <a:avLst/>
          </a:prstGeom>
          <a:noFill/>
          <a:ln>
            <a:noFill/>
          </a:ln>
        </p:spPr>
      </p:pic>
      <p:sp>
        <p:nvSpPr>
          <p:cNvPr id="327" name="Google Shape;327;p25"/>
          <p:cNvSpPr txBox="1"/>
          <p:nvPr/>
        </p:nvSpPr>
        <p:spPr>
          <a:xfrm>
            <a:off x="875585" y="511467"/>
            <a:ext cx="10440830"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Century Gothic"/>
                <a:ea typeface="Century Gothic"/>
                <a:cs typeface="Century Gothic"/>
                <a:sym typeface="Century Gothic"/>
              </a:rPr>
              <a:t>School-based Oral Health Programs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26"/>
          <p:cNvPicPr preferRelativeResize="0"/>
          <p:nvPr/>
        </p:nvPicPr>
        <p:blipFill rotWithShape="1">
          <a:blip r:embed="rId3">
            <a:alphaModFix/>
          </a:blip>
          <a:srcRect b="0" l="11702" r="6149" t="0"/>
          <a:stretch/>
        </p:blipFill>
        <p:spPr>
          <a:xfrm>
            <a:off x="5956225" y="1518849"/>
            <a:ext cx="5605739" cy="3839214"/>
          </a:xfrm>
          <a:prstGeom prst="rect">
            <a:avLst/>
          </a:prstGeom>
          <a:noFill/>
          <a:ln>
            <a:noFill/>
          </a:ln>
        </p:spPr>
      </p:pic>
      <p:pic>
        <p:nvPicPr>
          <p:cNvPr id="333" name="Google Shape;333;p26"/>
          <p:cNvPicPr preferRelativeResize="0"/>
          <p:nvPr/>
        </p:nvPicPr>
        <p:blipFill rotWithShape="1">
          <a:blip r:embed="rId4">
            <a:alphaModFix/>
          </a:blip>
          <a:srcRect b="0" l="0" r="0" t="0"/>
          <a:stretch/>
        </p:blipFill>
        <p:spPr>
          <a:xfrm>
            <a:off x="651728" y="619611"/>
            <a:ext cx="5145470" cy="590753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1DBC9"/>
            </a:gs>
            <a:gs pos="77000">
              <a:srgbClr val="C8C1B0"/>
            </a:gs>
            <a:gs pos="100000">
              <a:srgbClr val="C0BAAA"/>
            </a:gs>
          </a:gsLst>
          <a:lin ang="5400000" scaled="0"/>
        </a:gradFill>
      </p:bgPr>
    </p:bg>
    <p:spTree>
      <p:nvGrpSpPr>
        <p:cNvPr id="338" name="Shape 338"/>
        <p:cNvGrpSpPr/>
        <p:nvPr/>
      </p:nvGrpSpPr>
      <p:grpSpPr>
        <a:xfrm>
          <a:off x="0" y="0"/>
          <a:ext cx="0" cy="0"/>
          <a:chOff x="0" y="0"/>
          <a:chExt cx="0" cy="0"/>
        </a:xfrm>
      </p:grpSpPr>
      <p:sp>
        <p:nvSpPr>
          <p:cNvPr id="339" name="Google Shape;339;p27"/>
          <p:cNvSpPr/>
          <p:nvPr/>
        </p:nvSpPr>
        <p:spPr>
          <a:xfrm>
            <a:off x="0" y="0"/>
            <a:ext cx="12192000" cy="6858000"/>
          </a:xfrm>
          <a:prstGeom prst="rect">
            <a:avLst/>
          </a:prstGeom>
          <a:blipFill rotWithShape="1">
            <a:blip r:embed="rId3">
              <a:alphaModFix amt="45000"/>
            </a:blip>
            <a:tile algn="tl" flip="none" tx="-44450" sx="85000" ty="38100" sy="85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7"/>
          <p:cNvSpPr/>
          <p:nvPr/>
        </p:nvSpPr>
        <p:spPr>
          <a:xfrm>
            <a:off x="1307870" y="1267730"/>
            <a:ext cx="9576262" cy="4307950"/>
          </a:xfrm>
          <a:prstGeom prst="rect">
            <a:avLst/>
          </a:prstGeom>
          <a:solidFill>
            <a:schemeClr val="lt1"/>
          </a:solidFill>
          <a:ln>
            <a:noFill/>
          </a:ln>
          <a:effectLst>
            <a:outerShdw blurRad="50800" rotWithShape="0" algn="ctr">
              <a:srgbClr val="000000">
                <a:alpha val="65882"/>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7"/>
          <p:cNvSpPr/>
          <p:nvPr/>
        </p:nvSpPr>
        <p:spPr>
          <a:xfrm>
            <a:off x="1447801" y="1411615"/>
            <a:ext cx="9296400" cy="4034770"/>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7"/>
          <p:cNvSpPr/>
          <p:nvPr/>
        </p:nvSpPr>
        <p:spPr>
          <a:xfrm>
            <a:off x="5135880" y="1267730"/>
            <a:ext cx="1920240" cy="73152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3" name="Google Shape;343;p27"/>
          <p:cNvGrpSpPr/>
          <p:nvPr/>
        </p:nvGrpSpPr>
        <p:grpSpPr>
          <a:xfrm>
            <a:off x="4828372" y="1267730"/>
            <a:ext cx="1567331" cy="645295"/>
            <a:chOff x="5318306" y="1386268"/>
            <a:chExt cx="1567331" cy="645295"/>
          </a:xfrm>
        </p:grpSpPr>
        <p:cxnSp>
          <p:nvCxnSpPr>
            <p:cNvPr id="344" name="Google Shape;344;p27"/>
            <p:cNvCxnSpPr/>
            <p:nvPr/>
          </p:nvCxnSpPr>
          <p:spPr>
            <a:xfrm>
              <a:off x="5318306" y="1386268"/>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345" name="Google Shape;345;p27"/>
            <p:cNvCxnSpPr/>
            <p:nvPr/>
          </p:nvCxnSpPr>
          <p:spPr>
            <a:xfrm>
              <a:off x="6885637" y="1386268"/>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346" name="Google Shape;346;p27"/>
            <p:cNvCxnSpPr/>
            <p:nvPr/>
          </p:nvCxnSpPr>
          <p:spPr>
            <a:xfrm>
              <a:off x="5318306" y="2031563"/>
              <a:ext cx="1567331" cy="0"/>
            </a:xfrm>
            <a:prstGeom prst="straightConnector1">
              <a:avLst/>
            </a:prstGeom>
            <a:solidFill>
              <a:srgbClr val="262626"/>
            </a:solidFill>
            <a:ln cap="flat" cmpd="sng" w="9525">
              <a:solidFill>
                <a:schemeClr val="dk1"/>
              </a:solidFill>
              <a:prstDash val="solid"/>
              <a:miter lim="800000"/>
              <a:headEnd len="sm" w="sm" type="none"/>
              <a:tailEnd len="sm" w="sm" type="none"/>
            </a:ln>
          </p:spPr>
        </p:cxnSp>
      </p:grpSp>
      <p:sp>
        <p:nvSpPr>
          <p:cNvPr id="347" name="Google Shape;347;p27"/>
          <p:cNvSpPr/>
          <p:nvPr/>
        </p:nvSpPr>
        <p:spPr>
          <a:xfrm>
            <a:off x="0" y="0"/>
            <a:ext cx="12192001" cy="6858000"/>
          </a:xfrm>
          <a:prstGeom prst="rect">
            <a:avLst/>
          </a:prstGeom>
          <a:gradFill>
            <a:gsLst>
              <a:gs pos="0">
                <a:srgbClr val="E1DBC9"/>
              </a:gs>
              <a:gs pos="77000">
                <a:srgbClr val="C8C1B0"/>
              </a:gs>
              <a:gs pos="100000">
                <a:srgbClr val="C0BAAA"/>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48" name="Google Shape;348;p27"/>
          <p:cNvSpPr/>
          <p:nvPr/>
        </p:nvSpPr>
        <p:spPr>
          <a:xfrm>
            <a:off x="453190" y="457200"/>
            <a:ext cx="11281609" cy="5943603"/>
          </a:xfrm>
          <a:prstGeom prst="rect">
            <a:avLst/>
          </a:prstGeom>
          <a:solidFill>
            <a:schemeClr val="lt1"/>
          </a:solidFill>
          <a:ln>
            <a:noFill/>
          </a:ln>
          <a:effectLst>
            <a:outerShdw blurRad="50800" rotWithShape="0" algn="ctr">
              <a:srgbClr val="000000">
                <a:alpha val="65882"/>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building with a tree in front&#10;&#10;Description automatically generated with medium confidence" id="349" name="Google Shape;349;p27"/>
          <p:cNvPicPr preferRelativeResize="0"/>
          <p:nvPr/>
        </p:nvPicPr>
        <p:blipFill rotWithShape="1">
          <a:blip r:embed="rId4">
            <a:alphaModFix/>
          </a:blip>
          <a:srcRect b="1" l="21104" r="20434" t="0"/>
          <a:stretch/>
        </p:blipFill>
        <p:spPr>
          <a:xfrm>
            <a:off x="616737" y="621793"/>
            <a:ext cx="4376501" cy="5614416"/>
          </a:xfrm>
          <a:prstGeom prst="rect">
            <a:avLst/>
          </a:prstGeom>
          <a:noFill/>
          <a:ln>
            <a:noFill/>
          </a:ln>
        </p:spPr>
      </p:pic>
      <p:sp>
        <p:nvSpPr>
          <p:cNvPr id="350" name="Google Shape;350;p27"/>
          <p:cNvSpPr/>
          <p:nvPr/>
        </p:nvSpPr>
        <p:spPr>
          <a:xfrm>
            <a:off x="616738" y="621793"/>
            <a:ext cx="10954512" cy="5614416"/>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7"/>
          <p:cNvSpPr txBox="1"/>
          <p:nvPr>
            <p:ph type="title"/>
          </p:nvPr>
        </p:nvSpPr>
        <p:spPr>
          <a:xfrm>
            <a:off x="5353249" y="1348844"/>
            <a:ext cx="5716338" cy="3042706"/>
          </a:xfrm>
          <a:prstGeom prst="rect">
            <a:avLst/>
          </a:prstGeom>
          <a:noFill/>
          <a:ln>
            <a:noFill/>
          </a:ln>
        </p:spPr>
        <p:txBody>
          <a:bodyPr anchorCtr="0" anchor="ctr" bIns="45700" lIns="91425" spcFirstLastPara="1" rIns="91425" wrap="square" tIns="45700">
            <a:normAutofit/>
          </a:bodyPr>
          <a:lstStyle/>
          <a:p>
            <a:pPr indent="0" lvl="0" marL="0" rtl="0" algn="ctr">
              <a:lnSpc>
                <a:spcPct val="83000"/>
              </a:lnSpc>
              <a:spcBef>
                <a:spcPts val="0"/>
              </a:spcBef>
              <a:spcAft>
                <a:spcPts val="0"/>
              </a:spcAft>
              <a:buClr>
                <a:srgbClr val="262626"/>
              </a:buClr>
              <a:buSzPts val="5600"/>
              <a:buFont typeface="Century Gothic"/>
              <a:buNone/>
            </a:pPr>
            <a:r>
              <a:rPr lang="en-US" sz="5600" cap="none"/>
              <a:t>  </a:t>
            </a:r>
            <a:br>
              <a:rPr lang="en-US" sz="5600" cap="none"/>
            </a:br>
            <a:r>
              <a:rPr b="1" lang="en-US" sz="4400" cap="none"/>
              <a:t>HOW CAN I MAKE THIS WORK? </a:t>
            </a:r>
            <a:endParaRPr/>
          </a:p>
        </p:txBody>
      </p:sp>
      <p:sp>
        <p:nvSpPr>
          <p:cNvPr id="352" name="Google Shape;352;p27"/>
          <p:cNvSpPr/>
          <p:nvPr/>
        </p:nvSpPr>
        <p:spPr>
          <a:xfrm>
            <a:off x="7251298" y="446824"/>
            <a:ext cx="1920240" cy="73152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3" name="Google Shape;353;p27"/>
          <p:cNvCxnSpPr/>
          <p:nvPr/>
        </p:nvCxnSpPr>
        <p:spPr>
          <a:xfrm>
            <a:off x="7365598" y="446823"/>
            <a:ext cx="0" cy="640080"/>
          </a:xfrm>
          <a:prstGeom prst="straightConnector1">
            <a:avLst/>
          </a:prstGeom>
          <a:solidFill>
            <a:srgbClr val="262626"/>
          </a:solidFill>
          <a:ln cap="flat" cmpd="sng" w="9525">
            <a:solidFill>
              <a:srgbClr val="FFFFFF"/>
            </a:solidFill>
            <a:prstDash val="solid"/>
            <a:miter lim="800000"/>
            <a:headEnd len="sm" w="sm" type="none"/>
            <a:tailEnd len="sm" w="sm" type="none"/>
          </a:ln>
        </p:spPr>
      </p:cxnSp>
      <p:cxnSp>
        <p:nvCxnSpPr>
          <p:cNvPr id="354" name="Google Shape;354;p27"/>
          <p:cNvCxnSpPr/>
          <p:nvPr/>
        </p:nvCxnSpPr>
        <p:spPr>
          <a:xfrm>
            <a:off x="9057238" y="446823"/>
            <a:ext cx="0" cy="640080"/>
          </a:xfrm>
          <a:prstGeom prst="straightConnector1">
            <a:avLst/>
          </a:prstGeom>
          <a:solidFill>
            <a:srgbClr val="262626"/>
          </a:solidFill>
          <a:ln cap="flat" cmpd="sng" w="9525">
            <a:solidFill>
              <a:srgbClr val="FFFFFF"/>
            </a:solidFill>
            <a:prstDash val="solid"/>
            <a:miter lim="800000"/>
            <a:headEnd len="sm" w="sm" type="none"/>
            <a:tailEnd len="sm" w="sm" type="none"/>
          </a:ln>
        </p:spPr>
      </p:cxnSp>
      <p:cxnSp>
        <p:nvCxnSpPr>
          <p:cNvPr id="355" name="Google Shape;355;p27"/>
          <p:cNvCxnSpPr/>
          <p:nvPr/>
        </p:nvCxnSpPr>
        <p:spPr>
          <a:xfrm>
            <a:off x="7365598" y="1092118"/>
            <a:ext cx="1691640" cy="0"/>
          </a:xfrm>
          <a:prstGeom prst="straightConnector1">
            <a:avLst/>
          </a:prstGeom>
          <a:solidFill>
            <a:srgbClr val="262626"/>
          </a:solidFill>
          <a:ln cap="flat" cmpd="sng" w="9525">
            <a:solidFill>
              <a:srgbClr val="FFFFFF"/>
            </a:solidFill>
            <a:prstDash val="solid"/>
            <a:miter lim="800000"/>
            <a:headEnd len="sm" w="sm" type="none"/>
            <a:tailEnd len="sm" w="sm" type="non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id="361" name="Google Shape;361;p28"/>
          <p:cNvPicPr preferRelativeResize="0"/>
          <p:nvPr/>
        </p:nvPicPr>
        <p:blipFill rotWithShape="1">
          <a:blip r:embed="rId3">
            <a:alphaModFix/>
          </a:blip>
          <a:srcRect b="0" l="0" r="0" t="0"/>
          <a:stretch/>
        </p:blipFill>
        <p:spPr>
          <a:xfrm>
            <a:off x="1444040" y="1028700"/>
            <a:ext cx="3857625" cy="4800600"/>
          </a:xfrm>
          <a:prstGeom prst="rect">
            <a:avLst/>
          </a:prstGeom>
          <a:noFill/>
          <a:ln>
            <a:noFill/>
          </a:ln>
        </p:spPr>
      </p:pic>
      <p:pic>
        <p:nvPicPr>
          <p:cNvPr id="362" name="Google Shape;362;p28"/>
          <p:cNvPicPr preferRelativeResize="0"/>
          <p:nvPr/>
        </p:nvPicPr>
        <p:blipFill rotWithShape="1">
          <a:blip r:embed="rId4">
            <a:alphaModFix/>
          </a:blip>
          <a:srcRect b="0" l="0" r="0" t="0"/>
          <a:stretch/>
        </p:blipFill>
        <p:spPr>
          <a:xfrm>
            <a:off x="0" y="1673"/>
            <a:ext cx="12192000" cy="685465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29"/>
          <p:cNvPicPr preferRelativeResize="0"/>
          <p:nvPr/>
        </p:nvPicPr>
        <p:blipFill rotWithShape="1">
          <a:blip r:embed="rId3">
            <a:alphaModFix/>
          </a:blip>
          <a:srcRect b="0" l="0" r="0" t="0"/>
          <a:stretch/>
        </p:blipFill>
        <p:spPr>
          <a:xfrm>
            <a:off x="922849" y="504033"/>
            <a:ext cx="8811926" cy="5849934"/>
          </a:xfrm>
          <a:prstGeom prst="rect">
            <a:avLst/>
          </a:prstGeom>
          <a:noFill/>
          <a:ln>
            <a:noFill/>
          </a:ln>
        </p:spPr>
      </p:pic>
      <p:pic>
        <p:nvPicPr>
          <p:cNvPr id="368" name="Google Shape;368;p29"/>
          <p:cNvPicPr preferRelativeResize="0"/>
          <p:nvPr/>
        </p:nvPicPr>
        <p:blipFill rotWithShape="1">
          <a:blip r:embed="rId4">
            <a:alphaModFix/>
          </a:blip>
          <a:srcRect b="18393" l="12210" r="0" t="8395"/>
          <a:stretch/>
        </p:blipFill>
        <p:spPr>
          <a:xfrm>
            <a:off x="9205027" y="996643"/>
            <a:ext cx="2207559" cy="327055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0" name="Shape 130"/>
        <p:cNvGrpSpPr/>
        <p:nvPr/>
      </p:nvGrpSpPr>
      <p:grpSpPr>
        <a:xfrm>
          <a:off x="0" y="0"/>
          <a:ext cx="0" cy="0"/>
          <a:chOff x="0" y="0"/>
          <a:chExt cx="0" cy="0"/>
        </a:xfrm>
      </p:grpSpPr>
      <p:sp>
        <p:nvSpPr>
          <p:cNvPr id="131" name="Google Shape;131;p3"/>
          <p:cNvSpPr txBox="1"/>
          <p:nvPr>
            <p:ph type="title"/>
          </p:nvPr>
        </p:nvSpPr>
        <p:spPr>
          <a:xfrm>
            <a:off x="727653" y="664143"/>
            <a:ext cx="10809349" cy="16459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100"/>
              <a:buFont typeface="Century Gothic"/>
              <a:buNone/>
            </a:pPr>
            <a:r>
              <a:rPr b="1" lang="en-US" sz="3100"/>
              <a:t>Collaborative Dental Hygiene Practice (CDHP): </a:t>
            </a:r>
            <a:br>
              <a:rPr b="1" lang="en-US" sz="3100"/>
            </a:br>
            <a:r>
              <a:rPr b="1" lang="en-US" sz="3100">
                <a:highlight>
                  <a:srgbClr val="FFFF00"/>
                </a:highlight>
              </a:rPr>
              <a:t>What it is…</a:t>
            </a:r>
            <a:endParaRPr b="1">
              <a:highlight>
                <a:srgbClr val="FFFF00"/>
              </a:highlight>
            </a:endParaRPr>
          </a:p>
        </p:txBody>
      </p:sp>
      <p:sp>
        <p:nvSpPr>
          <p:cNvPr id="132" name="Google Shape;132;p3"/>
          <p:cNvSpPr txBox="1"/>
          <p:nvPr>
            <p:ph idx="1" type="body"/>
          </p:nvPr>
        </p:nvSpPr>
        <p:spPr>
          <a:xfrm>
            <a:off x="727654" y="2310063"/>
            <a:ext cx="10809349" cy="3724975"/>
          </a:xfrm>
          <a:prstGeom prst="rect">
            <a:avLst/>
          </a:prstGeom>
          <a:noFill/>
          <a:ln>
            <a:noFill/>
          </a:ln>
        </p:spPr>
        <p:txBody>
          <a:bodyPr anchorCtr="0" anchor="t" bIns="45700" lIns="91425" spcFirstLastPara="1" rIns="91425" wrap="square" tIns="45700">
            <a:normAutofit lnSpcReduction="10000"/>
          </a:bodyPr>
          <a:lstStyle/>
          <a:p>
            <a:pPr indent="-182880" lvl="0" marL="182880" rtl="0" algn="l">
              <a:lnSpc>
                <a:spcPct val="100000"/>
              </a:lnSpc>
              <a:spcBef>
                <a:spcPts val="0"/>
              </a:spcBef>
              <a:spcAft>
                <a:spcPts val="0"/>
              </a:spcAft>
              <a:buSzPts val="2400"/>
              <a:buChar char="◦"/>
            </a:pPr>
            <a:r>
              <a:rPr lang="en-US" sz="2400"/>
              <a:t>a dynamic process; a commitment to </a:t>
            </a:r>
            <a:r>
              <a:rPr b="1" lang="en-US" sz="2400"/>
              <a:t>interact on a professional level</a:t>
            </a:r>
            <a:r>
              <a:rPr lang="en-US" sz="2400"/>
              <a:t>; participants </a:t>
            </a:r>
            <a:r>
              <a:rPr b="1" lang="en-US" sz="2400"/>
              <a:t>blend their talents </a:t>
            </a:r>
            <a:r>
              <a:rPr lang="en-US" sz="2400"/>
              <a:t>to achieve a goal that neither can do alone</a:t>
            </a:r>
            <a:endParaRPr/>
          </a:p>
          <a:p>
            <a:pPr indent="-182880" lvl="0" marL="182880" rtl="0" algn="l">
              <a:lnSpc>
                <a:spcPct val="100000"/>
              </a:lnSpc>
              <a:spcBef>
                <a:spcPts val="900"/>
              </a:spcBef>
              <a:spcAft>
                <a:spcPts val="0"/>
              </a:spcAft>
              <a:buSzPts val="2400"/>
              <a:buChar char="◦"/>
            </a:pPr>
            <a:r>
              <a:rPr lang="en-US" sz="2400"/>
              <a:t>a </a:t>
            </a:r>
            <a:r>
              <a:rPr b="1" lang="en-US" sz="2400"/>
              <a:t>mechanism to serve the community</a:t>
            </a:r>
            <a:endParaRPr/>
          </a:p>
          <a:p>
            <a:pPr indent="-182880" lvl="0" marL="182880" rtl="0" algn="l">
              <a:lnSpc>
                <a:spcPct val="100000"/>
              </a:lnSpc>
              <a:spcBef>
                <a:spcPts val="900"/>
              </a:spcBef>
              <a:spcAft>
                <a:spcPts val="0"/>
              </a:spcAft>
              <a:buSzPts val="2400"/>
              <a:buChar char="◦"/>
            </a:pPr>
            <a:r>
              <a:rPr lang="en-US" sz="2400"/>
              <a:t>requires a </a:t>
            </a:r>
            <a:r>
              <a:rPr b="1" lang="en-US" sz="2400"/>
              <a:t>formal written document </a:t>
            </a:r>
            <a:r>
              <a:rPr lang="en-US" sz="2400"/>
              <a:t>that </a:t>
            </a:r>
            <a:r>
              <a:rPr b="1" lang="en-US" sz="2400"/>
              <a:t>outlines the practice relationship between the dental hygienist and dentist</a:t>
            </a:r>
            <a:endParaRPr/>
          </a:p>
          <a:p>
            <a:pPr indent="-182880" lvl="0" marL="182880" rtl="0" algn="l">
              <a:lnSpc>
                <a:spcPct val="100000"/>
              </a:lnSpc>
              <a:spcBef>
                <a:spcPts val="900"/>
              </a:spcBef>
              <a:spcAft>
                <a:spcPts val="0"/>
              </a:spcAft>
              <a:buSzPts val="2400"/>
              <a:buChar char="◦"/>
            </a:pPr>
            <a:r>
              <a:rPr lang="en-US" sz="2400"/>
              <a:t>authorizes services that may be performed by the dental hygienist </a:t>
            </a:r>
            <a:r>
              <a:rPr b="1" lang="en-US" sz="2400"/>
              <a:t>without the presence of a dentist; without a prior exam of the patient by a dentist</a:t>
            </a:r>
            <a:endParaRPr/>
          </a:p>
          <a:p>
            <a:pPr indent="-30479" lvl="0" marL="182880" rtl="0" algn="l">
              <a:lnSpc>
                <a:spcPct val="100000"/>
              </a:lnSpc>
              <a:spcBef>
                <a:spcPts val="900"/>
              </a:spcBef>
              <a:spcAft>
                <a:spcPts val="0"/>
              </a:spcAft>
              <a:buSzPts val="2400"/>
              <a:buNone/>
            </a:pPr>
            <a:r>
              <a:t/>
            </a:r>
            <a:endParaRPr sz="2400"/>
          </a:p>
          <a:p>
            <a:pPr indent="-30479" lvl="0" marL="182880" rtl="0" algn="l">
              <a:lnSpc>
                <a:spcPct val="100000"/>
              </a:lnSpc>
              <a:spcBef>
                <a:spcPts val="900"/>
              </a:spcBef>
              <a:spcAft>
                <a:spcPts val="0"/>
              </a:spcAft>
              <a:buSzPts val="2400"/>
              <a:buNone/>
            </a:pPr>
            <a:r>
              <a:t/>
            </a:r>
            <a:endParaRPr sz="2400"/>
          </a:p>
          <a:p>
            <a:pPr indent="-68579" lvl="0" marL="182880" rtl="0" algn="l">
              <a:lnSpc>
                <a:spcPct val="100000"/>
              </a:lnSpc>
              <a:spcBef>
                <a:spcPts val="900"/>
              </a:spcBef>
              <a:spcAft>
                <a:spcPts val="0"/>
              </a:spcAft>
              <a:buSzPts val="1800"/>
              <a:buNone/>
            </a:pPr>
            <a:r>
              <a:t/>
            </a:r>
            <a:endParaRPr/>
          </a:p>
          <a:p>
            <a:pPr indent="-68579" lvl="0" marL="182880" rtl="0" algn="l">
              <a:lnSpc>
                <a:spcPct val="100000"/>
              </a:lnSpc>
              <a:spcBef>
                <a:spcPts val="900"/>
              </a:spcBef>
              <a:spcAft>
                <a:spcPts val="0"/>
              </a:spcAft>
              <a:buSzPts val="18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3" name="Shape 373"/>
        <p:cNvGrpSpPr/>
        <p:nvPr/>
      </p:nvGrpSpPr>
      <p:grpSpPr>
        <a:xfrm>
          <a:off x="0" y="0"/>
          <a:ext cx="0" cy="0"/>
          <a:chOff x="0" y="0"/>
          <a:chExt cx="0" cy="0"/>
        </a:xfrm>
      </p:grpSpPr>
      <p:grpSp>
        <p:nvGrpSpPr>
          <p:cNvPr id="374" name="Google Shape;374;p30"/>
          <p:cNvGrpSpPr/>
          <p:nvPr/>
        </p:nvGrpSpPr>
        <p:grpSpPr>
          <a:xfrm>
            <a:off x="527349" y="964996"/>
            <a:ext cx="11137300" cy="4602988"/>
            <a:chOff x="14002" y="467690"/>
            <a:chExt cx="11137300" cy="4602988"/>
          </a:xfrm>
        </p:grpSpPr>
        <p:sp>
          <p:nvSpPr>
            <p:cNvPr id="375" name="Google Shape;375;p30"/>
            <p:cNvSpPr/>
            <p:nvPr/>
          </p:nvSpPr>
          <p:spPr>
            <a:xfrm>
              <a:off x="3231075" y="1387632"/>
              <a:ext cx="709740" cy="91440"/>
            </a:xfrm>
            <a:custGeom>
              <a:rect b="b" l="l" r="r" t="t"/>
              <a:pathLst>
                <a:path extrusionOk="0" h="120000" w="120000">
                  <a:moveTo>
                    <a:pt x="0" y="60000"/>
                  </a:moveTo>
                  <a:lnTo>
                    <a:pt x="120000" y="60000"/>
                  </a:lnTo>
                </a:path>
              </a:pathLst>
            </a:custGeom>
            <a:noFill/>
            <a:ln cap="flat" cmpd="sng" w="9525">
              <a:solidFill>
                <a:srgbClr val="3B8850"/>
              </a:solidFill>
              <a:prstDash val="solid"/>
              <a:round/>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0"/>
            <p:cNvSpPr txBox="1"/>
            <p:nvPr/>
          </p:nvSpPr>
          <p:spPr>
            <a:xfrm>
              <a:off x="3567437" y="1429647"/>
              <a:ext cx="37017" cy="741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Gothic"/>
                <a:buNone/>
              </a:pPr>
              <a:r>
                <a:t/>
              </a:r>
              <a:endParaRPr sz="500">
                <a:solidFill>
                  <a:schemeClr val="dk1"/>
                </a:solidFill>
                <a:latin typeface="Century Gothic"/>
                <a:ea typeface="Century Gothic"/>
                <a:cs typeface="Century Gothic"/>
                <a:sym typeface="Century Gothic"/>
              </a:endParaRPr>
            </a:p>
          </p:txBody>
        </p:sp>
        <p:sp>
          <p:nvSpPr>
            <p:cNvPr id="377" name="Google Shape;377;p30"/>
            <p:cNvSpPr/>
            <p:nvPr/>
          </p:nvSpPr>
          <p:spPr>
            <a:xfrm>
              <a:off x="14002" y="467690"/>
              <a:ext cx="3218872" cy="1931323"/>
            </a:xfrm>
            <a:prstGeom prst="rect">
              <a:avLst/>
            </a:prstGeom>
            <a:solidFill>
              <a:srgbClr val="3B8850"/>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30"/>
            <p:cNvSpPr txBox="1"/>
            <p:nvPr/>
          </p:nvSpPr>
          <p:spPr>
            <a:xfrm>
              <a:off x="14002" y="467690"/>
              <a:ext cx="3218872" cy="1931323"/>
            </a:xfrm>
            <a:prstGeom prst="rect">
              <a:avLst/>
            </a:prstGeom>
            <a:noFill/>
            <a:ln>
              <a:noFill/>
            </a:ln>
          </p:spPr>
          <p:txBody>
            <a:bodyPr anchorCtr="0" anchor="ctr" bIns="165550" lIns="157725" spcFirstLastPara="1" rIns="157725" wrap="square" tIns="165550">
              <a:noAutofit/>
            </a:bodyPr>
            <a:lstStyle/>
            <a:p>
              <a:pPr indent="0" lvl="0" marL="0" marR="0" rtl="0" algn="ctr">
                <a:lnSpc>
                  <a:spcPct val="90000"/>
                </a:lnSpc>
                <a:spcBef>
                  <a:spcPts val="0"/>
                </a:spcBef>
                <a:spcAft>
                  <a:spcPts val="0"/>
                </a:spcAft>
                <a:buClr>
                  <a:schemeClr val="lt1"/>
                </a:buClr>
                <a:buSzPts val="1900"/>
                <a:buFont typeface="Century Gothic"/>
                <a:buNone/>
              </a:pPr>
              <a:r>
                <a:rPr b="1" lang="en-US" sz="1900">
                  <a:solidFill>
                    <a:schemeClr val="lt1"/>
                  </a:solidFill>
                  <a:latin typeface="Century Gothic"/>
                  <a:ea typeface="Century Gothic"/>
                  <a:cs typeface="Century Gothic"/>
                  <a:sym typeface="Century Gothic"/>
                </a:rPr>
                <a:t>I want to help as many people as possible, but I don't necessarily want to work on a mobile dental clinic.</a:t>
              </a:r>
              <a:endParaRPr sz="1900">
                <a:solidFill>
                  <a:schemeClr val="lt1"/>
                </a:solidFill>
                <a:latin typeface="Century Gothic"/>
                <a:ea typeface="Century Gothic"/>
                <a:cs typeface="Century Gothic"/>
                <a:sym typeface="Century Gothic"/>
              </a:endParaRPr>
            </a:p>
          </p:txBody>
        </p:sp>
        <p:sp>
          <p:nvSpPr>
            <p:cNvPr id="379" name="Google Shape;379;p30"/>
            <p:cNvSpPr/>
            <p:nvPr/>
          </p:nvSpPr>
          <p:spPr>
            <a:xfrm>
              <a:off x="7190289" y="1387632"/>
              <a:ext cx="709740" cy="91440"/>
            </a:xfrm>
            <a:custGeom>
              <a:rect b="b" l="l" r="r" t="t"/>
              <a:pathLst>
                <a:path extrusionOk="0" h="120000" w="120000">
                  <a:moveTo>
                    <a:pt x="0" y="60000"/>
                  </a:moveTo>
                  <a:lnTo>
                    <a:pt x="120000" y="60000"/>
                  </a:lnTo>
                </a:path>
              </a:pathLst>
            </a:custGeom>
            <a:noFill/>
            <a:ln cap="flat" cmpd="sng" w="9525">
              <a:solidFill>
                <a:srgbClr val="448F66"/>
              </a:solidFill>
              <a:prstDash val="solid"/>
              <a:round/>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0"/>
            <p:cNvSpPr txBox="1"/>
            <p:nvPr/>
          </p:nvSpPr>
          <p:spPr>
            <a:xfrm>
              <a:off x="7526651" y="1429647"/>
              <a:ext cx="37017" cy="741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Gothic"/>
                <a:buNone/>
              </a:pPr>
              <a:r>
                <a:t/>
              </a:r>
              <a:endParaRPr sz="500">
                <a:solidFill>
                  <a:schemeClr val="dk1"/>
                </a:solidFill>
                <a:latin typeface="Century Gothic"/>
                <a:ea typeface="Century Gothic"/>
                <a:cs typeface="Century Gothic"/>
                <a:sym typeface="Century Gothic"/>
              </a:endParaRPr>
            </a:p>
          </p:txBody>
        </p:sp>
        <p:sp>
          <p:nvSpPr>
            <p:cNvPr id="381" name="Google Shape;381;p30"/>
            <p:cNvSpPr/>
            <p:nvPr/>
          </p:nvSpPr>
          <p:spPr>
            <a:xfrm>
              <a:off x="3973216" y="467690"/>
              <a:ext cx="3218872" cy="1931323"/>
            </a:xfrm>
            <a:prstGeom prst="rect">
              <a:avLst/>
            </a:prstGeom>
            <a:solidFill>
              <a:srgbClr val="438D6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0"/>
            <p:cNvSpPr txBox="1"/>
            <p:nvPr/>
          </p:nvSpPr>
          <p:spPr>
            <a:xfrm>
              <a:off x="3973216" y="467690"/>
              <a:ext cx="3218872" cy="1931323"/>
            </a:xfrm>
            <a:prstGeom prst="rect">
              <a:avLst/>
            </a:prstGeom>
            <a:noFill/>
            <a:ln>
              <a:noFill/>
            </a:ln>
          </p:spPr>
          <p:txBody>
            <a:bodyPr anchorCtr="0" anchor="ctr" bIns="165550" lIns="157725" spcFirstLastPara="1" rIns="157725" wrap="square" tIns="165550">
              <a:noAutofit/>
            </a:bodyPr>
            <a:lstStyle/>
            <a:p>
              <a:pPr indent="0" lvl="0" marL="0" marR="0" rtl="0" algn="ctr">
                <a:lnSpc>
                  <a:spcPct val="90000"/>
                </a:lnSpc>
                <a:spcBef>
                  <a:spcPts val="0"/>
                </a:spcBef>
                <a:spcAft>
                  <a:spcPts val="0"/>
                </a:spcAft>
                <a:buClr>
                  <a:schemeClr val="lt1"/>
                </a:buClr>
                <a:buSzPts val="1900"/>
                <a:buFont typeface="Century Gothic"/>
                <a:buNone/>
              </a:pPr>
              <a:r>
                <a:rPr b="1" lang="en-US" sz="1900">
                  <a:solidFill>
                    <a:schemeClr val="lt1"/>
                  </a:solidFill>
                  <a:latin typeface="Century Gothic"/>
                  <a:ea typeface="Century Gothic"/>
                  <a:cs typeface="Century Gothic"/>
                  <a:sym typeface="Century Gothic"/>
                </a:rPr>
                <a:t>I want to maximize my impact on my community’s health while focusing on the procedures I went to school to learn. </a:t>
              </a:r>
              <a:endParaRPr sz="1900">
                <a:solidFill>
                  <a:schemeClr val="lt1"/>
                </a:solidFill>
                <a:latin typeface="Century Gothic"/>
                <a:ea typeface="Century Gothic"/>
                <a:cs typeface="Century Gothic"/>
                <a:sym typeface="Century Gothic"/>
              </a:endParaRPr>
            </a:p>
          </p:txBody>
        </p:sp>
        <p:sp>
          <p:nvSpPr>
            <p:cNvPr id="383" name="Google Shape;383;p30"/>
            <p:cNvSpPr/>
            <p:nvPr/>
          </p:nvSpPr>
          <p:spPr>
            <a:xfrm>
              <a:off x="1623439" y="2397214"/>
              <a:ext cx="7918427" cy="709740"/>
            </a:xfrm>
            <a:custGeom>
              <a:rect b="b" l="l" r="r" t="t"/>
              <a:pathLst>
                <a:path extrusionOk="0" h="120000" w="120000">
                  <a:moveTo>
                    <a:pt x="120000" y="0"/>
                  </a:moveTo>
                  <a:lnTo>
                    <a:pt x="120000" y="62891"/>
                  </a:lnTo>
                  <a:lnTo>
                    <a:pt x="0" y="62891"/>
                  </a:lnTo>
                  <a:lnTo>
                    <a:pt x="0" y="120000"/>
                  </a:lnTo>
                </a:path>
              </a:pathLst>
            </a:custGeom>
            <a:noFill/>
            <a:ln cap="flat" cmpd="sng" w="9525">
              <a:solidFill>
                <a:srgbClr val="4C9679"/>
              </a:solidFill>
              <a:prstDash val="solid"/>
              <a:round/>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0"/>
            <p:cNvSpPr txBox="1"/>
            <p:nvPr/>
          </p:nvSpPr>
          <p:spPr>
            <a:xfrm>
              <a:off x="5383828" y="2748379"/>
              <a:ext cx="397648" cy="741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Gothic"/>
                <a:buNone/>
              </a:pPr>
              <a:r>
                <a:t/>
              </a:r>
              <a:endParaRPr sz="500">
                <a:solidFill>
                  <a:schemeClr val="dk1"/>
                </a:solidFill>
                <a:latin typeface="Century Gothic"/>
                <a:ea typeface="Century Gothic"/>
                <a:cs typeface="Century Gothic"/>
                <a:sym typeface="Century Gothic"/>
              </a:endParaRPr>
            </a:p>
          </p:txBody>
        </p:sp>
        <p:sp>
          <p:nvSpPr>
            <p:cNvPr id="385" name="Google Shape;385;p30"/>
            <p:cNvSpPr/>
            <p:nvPr/>
          </p:nvSpPr>
          <p:spPr>
            <a:xfrm>
              <a:off x="7932430" y="467690"/>
              <a:ext cx="3218872" cy="1931323"/>
            </a:xfrm>
            <a:prstGeom prst="rect">
              <a:avLst/>
            </a:prstGeom>
            <a:solidFill>
              <a:srgbClr val="49937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0"/>
            <p:cNvSpPr txBox="1"/>
            <p:nvPr/>
          </p:nvSpPr>
          <p:spPr>
            <a:xfrm>
              <a:off x="7932430" y="467690"/>
              <a:ext cx="3218872" cy="1931323"/>
            </a:xfrm>
            <a:prstGeom prst="rect">
              <a:avLst/>
            </a:prstGeom>
            <a:noFill/>
            <a:ln>
              <a:noFill/>
            </a:ln>
          </p:spPr>
          <p:txBody>
            <a:bodyPr anchorCtr="0" anchor="ctr" bIns="165550" lIns="157725" spcFirstLastPara="1" rIns="157725" wrap="square" tIns="165550">
              <a:noAutofit/>
            </a:bodyPr>
            <a:lstStyle/>
            <a:p>
              <a:pPr indent="0" lvl="0" marL="0" marR="0" rtl="0" algn="ctr">
                <a:lnSpc>
                  <a:spcPct val="90000"/>
                </a:lnSpc>
                <a:spcBef>
                  <a:spcPts val="0"/>
                </a:spcBef>
                <a:spcAft>
                  <a:spcPts val="0"/>
                </a:spcAft>
                <a:buClr>
                  <a:schemeClr val="lt1"/>
                </a:buClr>
                <a:buSzPts val="1900"/>
                <a:buFont typeface="Century Gothic"/>
                <a:buNone/>
              </a:pPr>
              <a:r>
                <a:rPr b="1" lang="en-US" sz="1900">
                  <a:solidFill>
                    <a:schemeClr val="lt1"/>
                  </a:solidFill>
                  <a:latin typeface="Century Gothic"/>
                  <a:ea typeface="Century Gothic"/>
                  <a:cs typeface="Century Gothic"/>
                  <a:sym typeface="Century Gothic"/>
                </a:rPr>
                <a:t>Collaborative agreements allow a  dentist to be as involved as they want to be in the community-based programs.</a:t>
              </a:r>
              <a:endParaRPr sz="1900">
                <a:solidFill>
                  <a:schemeClr val="lt1"/>
                </a:solidFill>
                <a:latin typeface="Century Gothic"/>
                <a:ea typeface="Century Gothic"/>
                <a:cs typeface="Century Gothic"/>
                <a:sym typeface="Century Gothic"/>
              </a:endParaRPr>
            </a:p>
          </p:txBody>
        </p:sp>
        <p:sp>
          <p:nvSpPr>
            <p:cNvPr id="387" name="Google Shape;387;p30"/>
            <p:cNvSpPr/>
            <p:nvPr/>
          </p:nvSpPr>
          <p:spPr>
            <a:xfrm>
              <a:off x="3231075" y="4059297"/>
              <a:ext cx="709740" cy="91440"/>
            </a:xfrm>
            <a:custGeom>
              <a:rect b="b" l="l" r="r" t="t"/>
              <a:pathLst>
                <a:path extrusionOk="0" h="120000" w="120000">
                  <a:moveTo>
                    <a:pt x="0" y="60000"/>
                  </a:moveTo>
                  <a:lnTo>
                    <a:pt x="120000" y="60000"/>
                  </a:lnTo>
                </a:path>
              </a:pathLst>
            </a:custGeom>
            <a:noFill/>
            <a:ln cap="flat" cmpd="sng" w="9525">
              <a:solidFill>
                <a:srgbClr val="559D8D"/>
              </a:solidFill>
              <a:prstDash val="solid"/>
              <a:round/>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0"/>
            <p:cNvSpPr txBox="1"/>
            <p:nvPr/>
          </p:nvSpPr>
          <p:spPr>
            <a:xfrm>
              <a:off x="3567437" y="4101311"/>
              <a:ext cx="37017" cy="741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Gothic"/>
                <a:buNone/>
              </a:pPr>
              <a:r>
                <a:t/>
              </a:r>
              <a:endParaRPr sz="500">
                <a:solidFill>
                  <a:schemeClr val="dk1"/>
                </a:solidFill>
                <a:latin typeface="Century Gothic"/>
                <a:ea typeface="Century Gothic"/>
                <a:cs typeface="Century Gothic"/>
                <a:sym typeface="Century Gothic"/>
              </a:endParaRPr>
            </a:p>
          </p:txBody>
        </p:sp>
        <p:sp>
          <p:nvSpPr>
            <p:cNvPr id="389" name="Google Shape;389;p30"/>
            <p:cNvSpPr/>
            <p:nvPr/>
          </p:nvSpPr>
          <p:spPr>
            <a:xfrm>
              <a:off x="14002" y="3139355"/>
              <a:ext cx="3218872" cy="1931323"/>
            </a:xfrm>
            <a:prstGeom prst="rect">
              <a:avLst/>
            </a:prstGeom>
            <a:solidFill>
              <a:srgbClr val="4F998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0"/>
            <p:cNvSpPr txBox="1"/>
            <p:nvPr/>
          </p:nvSpPr>
          <p:spPr>
            <a:xfrm>
              <a:off x="14002" y="3139355"/>
              <a:ext cx="3218872" cy="1931323"/>
            </a:xfrm>
            <a:prstGeom prst="rect">
              <a:avLst/>
            </a:prstGeom>
            <a:noFill/>
            <a:ln>
              <a:noFill/>
            </a:ln>
          </p:spPr>
          <p:txBody>
            <a:bodyPr anchorCtr="0" anchor="t" bIns="165550" lIns="157725" spcFirstLastPara="1" rIns="157725" wrap="square" tIns="165550">
              <a:noAutofit/>
            </a:bodyPr>
            <a:lstStyle/>
            <a:p>
              <a:pPr indent="0" lvl="0" marL="0" marR="0" rtl="0" algn="l">
                <a:lnSpc>
                  <a:spcPct val="90000"/>
                </a:lnSpc>
                <a:spcBef>
                  <a:spcPts val="0"/>
                </a:spcBef>
                <a:spcAft>
                  <a:spcPts val="0"/>
                </a:spcAft>
                <a:buClr>
                  <a:schemeClr val="lt1"/>
                </a:buClr>
                <a:buSzPts val="1700"/>
                <a:buFont typeface="Century Gothic"/>
                <a:buNone/>
              </a:pPr>
              <a:r>
                <a:rPr b="1" lang="en-US" sz="1700">
                  <a:solidFill>
                    <a:schemeClr val="lt1"/>
                  </a:solidFill>
                  <a:latin typeface="Century Gothic"/>
                  <a:ea typeface="Century Gothic"/>
                  <a:cs typeface="Century Gothic"/>
                  <a:sym typeface="Century Gothic"/>
                </a:rPr>
                <a:t>Agreements can be customized to fit</a:t>
              </a:r>
              <a:endParaRPr sz="1700">
                <a:solidFill>
                  <a:schemeClr val="lt1"/>
                </a:solidFill>
                <a:latin typeface="Century Gothic"/>
                <a:ea typeface="Century Gothic"/>
                <a:cs typeface="Century Gothic"/>
                <a:sym typeface="Century Gothic"/>
              </a:endParaRPr>
            </a:p>
            <a:p>
              <a:pPr indent="-114300" lvl="1" marL="114300" marR="0" rtl="0" algn="l">
                <a:lnSpc>
                  <a:spcPct val="90000"/>
                </a:lnSpc>
                <a:spcBef>
                  <a:spcPts val="595"/>
                </a:spcBef>
                <a:spcAft>
                  <a:spcPts val="0"/>
                </a:spcAft>
                <a:buClr>
                  <a:schemeClr val="lt1"/>
                </a:buClr>
                <a:buSzPts val="1400"/>
                <a:buFont typeface="Century Gothic"/>
                <a:buChar char="•"/>
              </a:pPr>
              <a:r>
                <a:rPr b="1" i="0" lang="en-US" sz="1400" u="none" cap="none" strike="noStrike">
                  <a:solidFill>
                    <a:schemeClr val="lt1"/>
                  </a:solidFill>
                  <a:latin typeface="Century Gothic"/>
                  <a:ea typeface="Century Gothic"/>
                  <a:cs typeface="Century Gothic"/>
                  <a:sym typeface="Century Gothic"/>
                </a:rPr>
                <a:t>both professionals’ work style </a:t>
              </a:r>
              <a:endParaRPr b="0" i="0" sz="1400" u="none" cap="none" strike="noStrike">
                <a:solidFill>
                  <a:schemeClr val="lt1"/>
                </a:solidFill>
                <a:latin typeface="Century Gothic"/>
                <a:ea typeface="Century Gothic"/>
                <a:cs typeface="Century Gothic"/>
                <a:sym typeface="Century Gothic"/>
              </a:endParaRPr>
            </a:p>
            <a:p>
              <a:pPr indent="-114300" lvl="1" marL="114300" marR="0" rtl="0" algn="l">
                <a:lnSpc>
                  <a:spcPct val="90000"/>
                </a:lnSpc>
                <a:spcBef>
                  <a:spcPts val="210"/>
                </a:spcBef>
                <a:spcAft>
                  <a:spcPts val="0"/>
                </a:spcAft>
                <a:buClr>
                  <a:schemeClr val="lt1"/>
                </a:buClr>
                <a:buSzPts val="1400"/>
                <a:buFont typeface="Century Gothic"/>
                <a:buChar char="•"/>
              </a:pPr>
              <a:r>
                <a:rPr b="1" i="0" lang="en-US" sz="1400" u="none" cap="none" strike="noStrike">
                  <a:solidFill>
                    <a:schemeClr val="lt1"/>
                  </a:solidFill>
                  <a:latin typeface="Century Gothic"/>
                  <a:ea typeface="Century Gothic"/>
                  <a:cs typeface="Century Gothic"/>
                  <a:sym typeface="Century Gothic"/>
                </a:rPr>
                <a:t>the dental hygienist’s experience level early-on (start small; expand with comfort/experience). </a:t>
              </a:r>
              <a:endParaRPr b="0" i="0" sz="1400" u="none" cap="none" strike="noStrike">
                <a:solidFill>
                  <a:schemeClr val="lt1"/>
                </a:solidFill>
                <a:latin typeface="Century Gothic"/>
                <a:ea typeface="Century Gothic"/>
                <a:cs typeface="Century Gothic"/>
                <a:sym typeface="Century Gothic"/>
              </a:endParaRPr>
            </a:p>
          </p:txBody>
        </p:sp>
        <p:sp>
          <p:nvSpPr>
            <p:cNvPr id="391" name="Google Shape;391;p30"/>
            <p:cNvSpPr/>
            <p:nvPr/>
          </p:nvSpPr>
          <p:spPr>
            <a:xfrm>
              <a:off x="7190289" y="4059297"/>
              <a:ext cx="709740" cy="91440"/>
            </a:xfrm>
            <a:custGeom>
              <a:rect b="b" l="l" r="r" t="t"/>
              <a:pathLst>
                <a:path extrusionOk="0" h="120000" w="120000">
                  <a:moveTo>
                    <a:pt x="0" y="60000"/>
                  </a:moveTo>
                  <a:lnTo>
                    <a:pt x="120000" y="60000"/>
                  </a:lnTo>
                </a:path>
              </a:pathLst>
            </a:custGeom>
            <a:noFill/>
            <a:ln cap="flat" cmpd="sng" w="9525">
              <a:solidFill>
                <a:srgbClr val="60A29E"/>
              </a:solidFill>
              <a:prstDash val="solid"/>
              <a:round/>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0"/>
            <p:cNvSpPr txBox="1"/>
            <p:nvPr/>
          </p:nvSpPr>
          <p:spPr>
            <a:xfrm>
              <a:off x="7526651" y="4101311"/>
              <a:ext cx="37017" cy="741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Gothic"/>
                <a:buNone/>
              </a:pPr>
              <a:r>
                <a:t/>
              </a:r>
              <a:endParaRPr sz="500">
                <a:solidFill>
                  <a:schemeClr val="dk1"/>
                </a:solidFill>
                <a:latin typeface="Century Gothic"/>
                <a:ea typeface="Century Gothic"/>
                <a:cs typeface="Century Gothic"/>
                <a:sym typeface="Century Gothic"/>
              </a:endParaRPr>
            </a:p>
          </p:txBody>
        </p:sp>
        <p:sp>
          <p:nvSpPr>
            <p:cNvPr id="393" name="Google Shape;393;p30"/>
            <p:cNvSpPr/>
            <p:nvPr/>
          </p:nvSpPr>
          <p:spPr>
            <a:xfrm>
              <a:off x="3973216" y="3139355"/>
              <a:ext cx="3218872" cy="1931323"/>
            </a:xfrm>
            <a:prstGeom prst="rect">
              <a:avLst/>
            </a:prstGeom>
            <a:solidFill>
              <a:srgbClr val="569F90"/>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0"/>
            <p:cNvSpPr txBox="1"/>
            <p:nvPr/>
          </p:nvSpPr>
          <p:spPr>
            <a:xfrm>
              <a:off x="3973216" y="3139355"/>
              <a:ext cx="3218872" cy="1931323"/>
            </a:xfrm>
            <a:prstGeom prst="rect">
              <a:avLst/>
            </a:prstGeom>
            <a:noFill/>
            <a:ln>
              <a:noFill/>
            </a:ln>
          </p:spPr>
          <p:txBody>
            <a:bodyPr anchorCtr="0" anchor="ctr" bIns="165550" lIns="157725" spcFirstLastPara="1" rIns="157725" wrap="square" tIns="165550">
              <a:noAutofit/>
            </a:bodyPr>
            <a:lstStyle/>
            <a:p>
              <a:pPr indent="0" lvl="0" marL="0" marR="0" rtl="0" algn="ctr">
                <a:lnSpc>
                  <a:spcPct val="90000"/>
                </a:lnSpc>
                <a:spcBef>
                  <a:spcPts val="0"/>
                </a:spcBef>
                <a:spcAft>
                  <a:spcPts val="0"/>
                </a:spcAft>
                <a:buClr>
                  <a:schemeClr val="lt1"/>
                </a:buClr>
                <a:buSzPts val="1900"/>
                <a:buFont typeface="Century Gothic"/>
                <a:buNone/>
              </a:pPr>
              <a:r>
                <a:rPr b="1" lang="en-US" sz="1900">
                  <a:solidFill>
                    <a:schemeClr val="lt1"/>
                  </a:solidFill>
                  <a:latin typeface="Century Gothic"/>
                  <a:ea typeface="Century Gothic"/>
                  <a:cs typeface="Century Gothic"/>
                  <a:sym typeface="Century Gothic"/>
                </a:rPr>
                <a:t>Dental hygiene graduates have been  educated in service-learning.</a:t>
              </a:r>
              <a:endParaRPr sz="1900">
                <a:solidFill>
                  <a:schemeClr val="lt1"/>
                </a:solidFill>
                <a:latin typeface="Century Gothic"/>
                <a:ea typeface="Century Gothic"/>
                <a:cs typeface="Century Gothic"/>
                <a:sym typeface="Century Gothic"/>
              </a:endParaRPr>
            </a:p>
          </p:txBody>
        </p:sp>
        <p:sp>
          <p:nvSpPr>
            <p:cNvPr id="395" name="Google Shape;395;p30"/>
            <p:cNvSpPr/>
            <p:nvPr/>
          </p:nvSpPr>
          <p:spPr>
            <a:xfrm>
              <a:off x="7932430" y="3139355"/>
              <a:ext cx="3218872" cy="1931323"/>
            </a:xfrm>
            <a:prstGeom prst="rect">
              <a:avLst/>
            </a:prstGeom>
            <a:solidFill>
              <a:srgbClr val="60A29E"/>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0"/>
            <p:cNvSpPr txBox="1"/>
            <p:nvPr/>
          </p:nvSpPr>
          <p:spPr>
            <a:xfrm>
              <a:off x="7932430" y="3139355"/>
              <a:ext cx="3218872" cy="1931323"/>
            </a:xfrm>
            <a:prstGeom prst="rect">
              <a:avLst/>
            </a:prstGeom>
            <a:noFill/>
            <a:ln>
              <a:noFill/>
            </a:ln>
          </p:spPr>
          <p:txBody>
            <a:bodyPr anchorCtr="0" anchor="t" bIns="165550" lIns="157725" spcFirstLastPara="1" rIns="157725" wrap="square" tIns="165550">
              <a:noAutofit/>
            </a:bodyPr>
            <a:lstStyle/>
            <a:p>
              <a:pPr indent="0" lvl="0" marL="0" marR="0" rtl="0" algn="l">
                <a:lnSpc>
                  <a:spcPct val="90000"/>
                </a:lnSpc>
                <a:spcBef>
                  <a:spcPts val="0"/>
                </a:spcBef>
                <a:spcAft>
                  <a:spcPts val="0"/>
                </a:spcAft>
                <a:buClr>
                  <a:schemeClr val="lt1"/>
                </a:buClr>
                <a:buSzPts val="1700"/>
                <a:buFont typeface="Century Gothic"/>
                <a:buNone/>
              </a:pPr>
              <a:r>
                <a:rPr b="1" lang="en-US" sz="1700">
                  <a:solidFill>
                    <a:schemeClr val="lt1"/>
                  </a:solidFill>
                  <a:latin typeface="Century Gothic"/>
                  <a:ea typeface="Century Gothic"/>
                  <a:cs typeface="Century Gothic"/>
                  <a:sym typeface="Century Gothic"/>
                </a:rPr>
                <a:t>Can be used as a hiring incentive</a:t>
              </a:r>
              <a:endParaRPr sz="1700">
                <a:solidFill>
                  <a:schemeClr val="lt1"/>
                </a:solidFill>
                <a:latin typeface="Century Gothic"/>
                <a:ea typeface="Century Gothic"/>
                <a:cs typeface="Century Gothic"/>
                <a:sym typeface="Century Gothic"/>
              </a:endParaRPr>
            </a:p>
            <a:p>
              <a:pPr indent="-171450" lvl="1" marL="171450" marR="0" rtl="0" algn="l">
                <a:lnSpc>
                  <a:spcPct val="90000"/>
                </a:lnSpc>
                <a:spcBef>
                  <a:spcPts val="595"/>
                </a:spcBef>
                <a:spcAft>
                  <a:spcPts val="0"/>
                </a:spcAft>
                <a:buClr>
                  <a:schemeClr val="lt1"/>
                </a:buClr>
                <a:buSzPts val="1600"/>
                <a:buFont typeface="Century Gothic"/>
                <a:buChar char="•"/>
              </a:pPr>
              <a:r>
                <a:rPr b="1" i="0" lang="en-US" sz="1600" u="none" cap="none" strike="noStrike">
                  <a:solidFill>
                    <a:schemeClr val="lt1"/>
                  </a:solidFill>
                  <a:latin typeface="Century Gothic"/>
                  <a:ea typeface="Century Gothic"/>
                  <a:cs typeface="Century Gothic"/>
                  <a:sym typeface="Century Gothic"/>
                </a:rPr>
                <a:t>Offers variety in a dental hygienist’s day-to-day work routine; discourages burnout from a repetitious daily schedule.</a:t>
              </a:r>
              <a:endParaRPr b="0" i="0" sz="1600" u="none" cap="none" strike="noStrike">
                <a:solidFill>
                  <a:schemeClr val="lt1"/>
                </a:solidFill>
                <a:latin typeface="Century Gothic"/>
                <a:ea typeface="Century Gothic"/>
                <a:cs typeface="Century Gothic"/>
                <a:sym typeface="Century Gothic"/>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31"/>
          <p:cNvPicPr preferRelativeResize="0"/>
          <p:nvPr>
            <p:ph idx="1" type="body"/>
          </p:nvPr>
        </p:nvPicPr>
        <p:blipFill rotWithShape="1">
          <a:blip r:embed="rId3">
            <a:alphaModFix/>
          </a:blip>
          <a:srcRect b="-1" l="1604" r="8604" t="0"/>
          <a:stretch/>
        </p:blipFill>
        <p:spPr>
          <a:xfrm>
            <a:off x="800558" y="786117"/>
            <a:ext cx="3337560" cy="4956048"/>
          </a:xfrm>
          <a:prstGeom prst="rect">
            <a:avLst/>
          </a:prstGeom>
          <a:noFill/>
          <a:ln>
            <a:noFill/>
          </a:ln>
        </p:spPr>
      </p:pic>
      <p:pic>
        <p:nvPicPr>
          <p:cNvPr id="403" name="Google Shape;403;p31"/>
          <p:cNvPicPr preferRelativeResize="0"/>
          <p:nvPr/>
        </p:nvPicPr>
        <p:blipFill rotWithShape="1">
          <a:blip r:embed="rId4">
            <a:alphaModFix/>
          </a:blip>
          <a:srcRect b="0" l="0" r="0" t="0"/>
          <a:stretch/>
        </p:blipFill>
        <p:spPr>
          <a:xfrm>
            <a:off x="4455486" y="724346"/>
            <a:ext cx="7228521" cy="512144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32"/>
          <p:cNvPicPr preferRelativeResize="0"/>
          <p:nvPr/>
        </p:nvPicPr>
        <p:blipFill rotWithShape="1">
          <a:blip r:embed="rId3">
            <a:alphaModFix/>
          </a:blip>
          <a:srcRect b="0" l="0" r="0" t="0"/>
          <a:stretch/>
        </p:blipFill>
        <p:spPr>
          <a:xfrm>
            <a:off x="6865736" y="2055712"/>
            <a:ext cx="4761389" cy="3371380"/>
          </a:xfrm>
          <a:prstGeom prst="rect">
            <a:avLst/>
          </a:prstGeom>
          <a:noFill/>
          <a:ln>
            <a:noFill/>
          </a:ln>
        </p:spPr>
      </p:pic>
      <p:sp>
        <p:nvSpPr>
          <p:cNvPr id="410" name="Google Shape;410;p32"/>
          <p:cNvSpPr txBox="1"/>
          <p:nvPr/>
        </p:nvSpPr>
        <p:spPr>
          <a:xfrm>
            <a:off x="564875" y="670322"/>
            <a:ext cx="1121003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Century Gothic"/>
                <a:ea typeface="Century Gothic"/>
                <a:cs typeface="Century Gothic"/>
                <a:sym typeface="Century Gothic"/>
              </a:rPr>
              <a:t>We can’t overlook the importance of volunteers in health care, however…</a:t>
            </a:r>
            <a:endParaRPr/>
          </a:p>
        </p:txBody>
      </p:sp>
      <p:pic>
        <p:nvPicPr>
          <p:cNvPr id="411" name="Google Shape;411;p32"/>
          <p:cNvPicPr preferRelativeResize="0"/>
          <p:nvPr/>
        </p:nvPicPr>
        <p:blipFill rotWithShape="1">
          <a:blip r:embed="rId4">
            <a:alphaModFix/>
          </a:blip>
          <a:srcRect b="0" l="0" r="0" t="0"/>
          <a:stretch/>
        </p:blipFill>
        <p:spPr>
          <a:xfrm>
            <a:off x="564875" y="2602414"/>
            <a:ext cx="6114818" cy="337138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33"/>
          <p:cNvPicPr preferRelativeResize="0"/>
          <p:nvPr/>
        </p:nvPicPr>
        <p:blipFill rotWithShape="1">
          <a:blip r:embed="rId3">
            <a:alphaModFix/>
          </a:blip>
          <a:srcRect b="0" l="0" r="0" t="0"/>
          <a:stretch/>
        </p:blipFill>
        <p:spPr>
          <a:xfrm>
            <a:off x="1467294" y="335472"/>
            <a:ext cx="9170730" cy="612912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2" name="Shape 422"/>
        <p:cNvGrpSpPr/>
        <p:nvPr/>
      </p:nvGrpSpPr>
      <p:grpSpPr>
        <a:xfrm>
          <a:off x="0" y="0"/>
          <a:ext cx="0" cy="0"/>
          <a:chOff x="0" y="0"/>
          <a:chExt cx="0" cy="0"/>
        </a:xfrm>
      </p:grpSpPr>
      <p:sp>
        <p:nvSpPr>
          <p:cNvPr id="423" name="Google Shape;423;p34"/>
          <p:cNvSpPr/>
          <p:nvPr/>
        </p:nvSpPr>
        <p:spPr>
          <a:xfrm>
            <a:off x="234696" y="237744"/>
            <a:ext cx="11722608" cy="6382512"/>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25" name="Google Shape;425;p34"/>
          <p:cNvSpPr/>
          <p:nvPr/>
        </p:nvSpPr>
        <p:spPr>
          <a:xfrm>
            <a:off x="234696" y="237744"/>
            <a:ext cx="4419599" cy="6382512"/>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4"/>
          <p:cNvSpPr txBox="1"/>
          <p:nvPr>
            <p:ph type="ctrTitle"/>
          </p:nvPr>
        </p:nvSpPr>
        <p:spPr>
          <a:xfrm>
            <a:off x="573409" y="559477"/>
            <a:ext cx="3765200" cy="570993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262626"/>
              </a:buClr>
              <a:buSzPts val="4400"/>
              <a:buFont typeface="Century Gothic"/>
              <a:buNone/>
            </a:pPr>
            <a:r>
              <a:rPr b="1" lang="en-US" sz="4400" cap="none"/>
              <a:t>Thank you</a:t>
            </a:r>
            <a:endParaRPr/>
          </a:p>
        </p:txBody>
      </p:sp>
      <p:sp>
        <p:nvSpPr>
          <p:cNvPr id="427" name="Google Shape;427;p34"/>
          <p:cNvSpPr txBox="1"/>
          <p:nvPr>
            <p:ph idx="1" type="subTitle"/>
          </p:nvPr>
        </p:nvSpPr>
        <p:spPr>
          <a:xfrm>
            <a:off x="5890846" y="559477"/>
            <a:ext cx="5234354" cy="547556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2800"/>
              <a:buNone/>
            </a:pPr>
            <a:r>
              <a:rPr lang="en-US" sz="2800"/>
              <a:t>  University of Minnesota</a:t>
            </a:r>
            <a:br>
              <a:rPr lang="en-US" sz="2800"/>
            </a:br>
            <a:r>
              <a:rPr lang="en-US" sz="2800"/>
              <a:t>  School of Dentistry</a:t>
            </a:r>
            <a:br>
              <a:rPr lang="en-US" sz="2800"/>
            </a:br>
            <a:r>
              <a:rPr lang="en-US" sz="2800"/>
              <a:t>  Lunch and Learn </a:t>
            </a:r>
            <a:br>
              <a:rPr lang="en-US" sz="2800"/>
            </a:br>
            <a:r>
              <a:rPr lang="en-US" sz="2800"/>
              <a:t>  April 2022</a:t>
            </a:r>
            <a:endParaRPr/>
          </a:p>
          <a:p>
            <a:pPr indent="101600" lvl="0" marL="0" rtl="0" algn="l">
              <a:lnSpc>
                <a:spcPct val="100000"/>
              </a:lnSpc>
              <a:spcBef>
                <a:spcPts val="600"/>
              </a:spcBef>
              <a:spcAft>
                <a:spcPts val="0"/>
              </a:spcAft>
              <a:buSzPts val="1600"/>
              <a:buFont typeface="Garamond"/>
              <a:buNone/>
            </a:pPr>
            <a:r>
              <a:t/>
            </a:r>
            <a:endParaRPr/>
          </a:p>
          <a:p>
            <a:pPr indent="0" lvl="0" marL="0" rtl="0" algn="l">
              <a:lnSpc>
                <a:spcPct val="100000"/>
              </a:lnSpc>
              <a:spcBef>
                <a:spcPts val="600"/>
              </a:spcBef>
              <a:spcAft>
                <a:spcPts val="0"/>
              </a:spcAft>
              <a:buSzPts val="3200"/>
              <a:buNone/>
            </a:pPr>
            <a:r>
              <a:rPr lang="en-US" sz="3200"/>
              <a:t>  </a:t>
            </a:r>
            <a:r>
              <a:rPr lang="en-US" sz="3200" u="sng">
                <a:solidFill>
                  <a:schemeClr val="hlink"/>
                </a:solidFill>
                <a:hlinkClick r:id="rId3"/>
              </a:rPr>
              <a:t>larkin3@Q.com</a:t>
            </a:r>
            <a:endParaRPr sz="3200"/>
          </a:p>
          <a:p>
            <a:pPr indent="0" lvl="0" marL="0" rtl="0" algn="l">
              <a:lnSpc>
                <a:spcPct val="100000"/>
              </a:lnSpc>
              <a:spcBef>
                <a:spcPts val="600"/>
              </a:spcBef>
              <a:spcAft>
                <a:spcPts val="0"/>
              </a:spcAft>
              <a:buSzPts val="3200"/>
              <a:buNone/>
            </a:pPr>
            <a:r>
              <a:t/>
            </a:r>
            <a:endParaRPr sz="3200"/>
          </a:p>
          <a:p>
            <a:pPr indent="101600" lvl="0" marL="0" rtl="0" algn="l">
              <a:lnSpc>
                <a:spcPct val="100000"/>
              </a:lnSpc>
              <a:spcBef>
                <a:spcPts val="600"/>
              </a:spcBef>
              <a:spcAft>
                <a:spcPts val="0"/>
              </a:spcAft>
              <a:buSzPts val="1600"/>
              <a:buFont typeface="Garamond"/>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7" name="Shape 137"/>
        <p:cNvGrpSpPr/>
        <p:nvPr/>
      </p:nvGrpSpPr>
      <p:grpSpPr>
        <a:xfrm>
          <a:off x="0" y="0"/>
          <a:ext cx="0" cy="0"/>
          <a:chOff x="0" y="0"/>
          <a:chExt cx="0" cy="0"/>
        </a:xfrm>
      </p:grpSpPr>
      <p:sp>
        <p:nvSpPr>
          <p:cNvPr id="138" name="Google Shape;138;p4"/>
          <p:cNvSpPr txBox="1"/>
          <p:nvPr>
            <p:ph type="title"/>
          </p:nvPr>
        </p:nvSpPr>
        <p:spPr>
          <a:xfrm>
            <a:off x="1066800" y="519845"/>
            <a:ext cx="100584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200"/>
              <a:buFont typeface="Century Gothic"/>
              <a:buNone/>
            </a:pPr>
            <a:r>
              <a:rPr b="1" lang="en-US" sz="3200"/>
              <a:t>Collaborative Dental Hygiene Practice (CDHP): </a:t>
            </a:r>
            <a:br>
              <a:rPr b="1" lang="en-US" sz="3200"/>
            </a:br>
            <a:r>
              <a:rPr b="1" lang="en-US" sz="3100">
                <a:highlight>
                  <a:srgbClr val="FFFF00"/>
                </a:highlight>
              </a:rPr>
              <a:t>What</a:t>
            </a:r>
            <a:r>
              <a:rPr b="1" lang="en-US" sz="3200">
                <a:highlight>
                  <a:srgbClr val="FFFF00"/>
                </a:highlight>
              </a:rPr>
              <a:t> it isn’t…</a:t>
            </a:r>
            <a:endParaRPr/>
          </a:p>
        </p:txBody>
      </p:sp>
      <p:grpSp>
        <p:nvGrpSpPr>
          <p:cNvPr id="139" name="Google Shape;139;p4"/>
          <p:cNvGrpSpPr/>
          <p:nvPr/>
        </p:nvGrpSpPr>
        <p:grpSpPr>
          <a:xfrm>
            <a:off x="885092" y="1917192"/>
            <a:ext cx="5673970" cy="4290069"/>
            <a:chOff x="0" y="25747"/>
            <a:chExt cx="5673970" cy="4290069"/>
          </a:xfrm>
        </p:grpSpPr>
        <p:sp>
          <p:nvSpPr>
            <p:cNvPr id="140" name="Google Shape;140;p4"/>
            <p:cNvSpPr/>
            <p:nvPr/>
          </p:nvSpPr>
          <p:spPr>
            <a:xfrm>
              <a:off x="0" y="1689839"/>
              <a:ext cx="5673970" cy="148702"/>
            </a:xfrm>
            <a:prstGeom prst="roundRect">
              <a:avLst>
                <a:gd fmla="val 10000" name="adj"/>
              </a:avLst>
            </a:prstGeom>
            <a:solidFill>
              <a:srgbClr val="CBE2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4"/>
            <p:cNvSpPr/>
            <p:nvPr/>
          </p:nvSpPr>
          <p:spPr>
            <a:xfrm>
              <a:off x="355246" y="172088"/>
              <a:ext cx="635955" cy="588134"/>
            </a:xfrm>
            <a:prstGeom prst="rect">
              <a:avLst/>
            </a:prstGeom>
            <a:blipFill rotWithShape="1">
              <a:blip r:embed="rId3">
                <a:alphaModFix/>
              </a:blip>
              <a:stretch>
                <a:fillRect b="0" l="0" r="0" t="0"/>
              </a:stretch>
            </a:blip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4"/>
            <p:cNvSpPr/>
            <p:nvPr/>
          </p:nvSpPr>
          <p:spPr>
            <a:xfrm>
              <a:off x="1219606" y="25747"/>
              <a:ext cx="3743191" cy="154806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4"/>
            <p:cNvSpPr txBox="1"/>
            <p:nvPr/>
          </p:nvSpPr>
          <p:spPr>
            <a:xfrm>
              <a:off x="1219606" y="25747"/>
              <a:ext cx="3743191" cy="1548063"/>
            </a:xfrm>
            <a:prstGeom prst="rect">
              <a:avLst/>
            </a:prstGeom>
            <a:noFill/>
            <a:ln>
              <a:noFill/>
            </a:ln>
          </p:spPr>
          <p:txBody>
            <a:bodyPr anchorCtr="0" anchor="ctr" bIns="163825" lIns="163825" spcFirstLastPara="1" rIns="163825" wrap="square" tIns="163825">
              <a:noAutofit/>
            </a:bodyPr>
            <a:lstStyle/>
            <a:p>
              <a:pPr indent="0" lvl="0" marL="0" marR="0" rtl="0" algn="l">
                <a:lnSpc>
                  <a:spcPct val="100000"/>
                </a:lnSpc>
                <a:spcBef>
                  <a:spcPts val="0"/>
                </a:spcBef>
                <a:spcAft>
                  <a:spcPts val="0"/>
                </a:spcAft>
                <a:buClr>
                  <a:schemeClr val="dk1"/>
                </a:buClr>
                <a:buSzPts val="2000"/>
                <a:buFont typeface="Century Gothic"/>
                <a:buNone/>
              </a:pPr>
              <a:r>
                <a:rPr b="0" i="1" lang="en-US" sz="2000" u="none" cap="none" strike="noStrike">
                  <a:solidFill>
                    <a:schemeClr val="dk1"/>
                  </a:solidFill>
                  <a:latin typeface="Century Gothic"/>
                  <a:ea typeface="Century Gothic"/>
                  <a:cs typeface="Century Gothic"/>
                  <a:sym typeface="Century Gothic"/>
                </a:rPr>
                <a:t>Collaborative agreements were introduced for </a:t>
              </a:r>
              <a:r>
                <a:rPr b="1" i="1" lang="en-US" sz="2000" u="none" cap="none" strike="noStrike">
                  <a:solidFill>
                    <a:schemeClr val="dk1"/>
                  </a:solidFill>
                  <a:latin typeface="Century Gothic"/>
                  <a:ea typeface="Century Gothic"/>
                  <a:cs typeface="Century Gothic"/>
                  <a:sym typeface="Century Gothic"/>
                </a:rPr>
                <a:t>community-based, not traditional, dental hygiene practice</a:t>
              </a:r>
              <a:r>
                <a:rPr b="0" i="1" lang="en-US" sz="2000" u="none" cap="none" strike="noStrike">
                  <a:solidFill>
                    <a:schemeClr val="dk1"/>
                  </a:solidFill>
                  <a:latin typeface="Century Gothic"/>
                  <a:ea typeface="Century Gothic"/>
                  <a:cs typeface="Century Gothic"/>
                  <a:sym typeface="Century Gothic"/>
                </a:rPr>
                <a:t>.</a:t>
              </a:r>
              <a:endParaRPr b="0" i="0" sz="2000" u="none" cap="none" strike="noStrike">
                <a:solidFill>
                  <a:schemeClr val="dk1"/>
                </a:solidFill>
                <a:latin typeface="Century Gothic"/>
                <a:ea typeface="Century Gothic"/>
                <a:cs typeface="Century Gothic"/>
                <a:sym typeface="Century Gothic"/>
              </a:endParaRPr>
            </a:p>
          </p:txBody>
        </p:sp>
        <p:sp>
          <p:nvSpPr>
            <p:cNvPr id="144" name="Google Shape;144;p4"/>
            <p:cNvSpPr/>
            <p:nvPr/>
          </p:nvSpPr>
          <p:spPr>
            <a:xfrm>
              <a:off x="0" y="1985188"/>
              <a:ext cx="5673970" cy="1069335"/>
            </a:xfrm>
            <a:prstGeom prst="roundRect">
              <a:avLst>
                <a:gd fmla="val 100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4"/>
            <p:cNvSpPr/>
            <p:nvPr/>
          </p:nvSpPr>
          <p:spPr>
            <a:xfrm>
              <a:off x="381676" y="2097365"/>
              <a:ext cx="635955" cy="588134"/>
            </a:xfrm>
            <a:prstGeom prst="rect">
              <a:avLst/>
            </a:prstGeom>
            <a:blipFill rotWithShape="1">
              <a:blip r:embed="rId4">
                <a:alphaModFix/>
              </a:blip>
              <a:stretch>
                <a:fillRect b="0" l="0" r="0" t="0"/>
              </a:stretch>
            </a:blip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4"/>
            <p:cNvSpPr/>
            <p:nvPr/>
          </p:nvSpPr>
          <p:spPr>
            <a:xfrm>
              <a:off x="1139067" y="1863251"/>
              <a:ext cx="3873858" cy="245256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4"/>
            <p:cNvSpPr txBox="1"/>
            <p:nvPr/>
          </p:nvSpPr>
          <p:spPr>
            <a:xfrm>
              <a:off x="1139067" y="1863251"/>
              <a:ext cx="3873858" cy="2452565"/>
            </a:xfrm>
            <a:prstGeom prst="rect">
              <a:avLst/>
            </a:prstGeom>
            <a:noFill/>
            <a:ln>
              <a:noFill/>
            </a:ln>
          </p:spPr>
          <p:txBody>
            <a:bodyPr anchorCtr="0" anchor="ctr" bIns="163825" lIns="163825" spcFirstLastPara="1" rIns="163825" wrap="square" tIns="163825">
              <a:noAutofit/>
            </a:bodyPr>
            <a:lstStyle/>
            <a:p>
              <a:pPr indent="0" lvl="0" marL="0" marR="0" rtl="0" algn="l">
                <a:lnSpc>
                  <a:spcPct val="100000"/>
                </a:lnSpc>
                <a:spcBef>
                  <a:spcPts val="0"/>
                </a:spcBef>
                <a:spcAft>
                  <a:spcPts val="0"/>
                </a:spcAft>
                <a:buClr>
                  <a:schemeClr val="dk1"/>
                </a:buClr>
                <a:buSzPts val="2000"/>
                <a:buFont typeface="Century Gothic"/>
                <a:buNone/>
              </a:pPr>
              <a:r>
                <a:rPr b="0" i="1" lang="en-US" sz="2000" u="none" cap="none" strike="noStrike">
                  <a:solidFill>
                    <a:schemeClr val="dk1"/>
                  </a:solidFill>
                  <a:latin typeface="Century Gothic"/>
                  <a:ea typeface="Century Gothic"/>
                  <a:cs typeface="Century Gothic"/>
                  <a:sym typeface="Century Gothic"/>
                </a:rPr>
                <a:t>In a traditional dental practice, it is </a:t>
              </a:r>
              <a:r>
                <a:rPr b="1" i="1" lang="en-US" sz="2000" u="none" cap="none" strike="noStrike">
                  <a:solidFill>
                    <a:schemeClr val="dk1"/>
                  </a:solidFill>
                  <a:latin typeface="Century Gothic"/>
                  <a:ea typeface="Century Gothic"/>
                  <a:cs typeface="Century Gothic"/>
                  <a:sym typeface="Century Gothic"/>
                </a:rPr>
                <a:t>not appropriate, nor necessary,</a:t>
              </a:r>
              <a:r>
                <a:rPr b="0" i="1" lang="en-US" sz="2000" u="none" cap="none" strike="noStrike">
                  <a:solidFill>
                    <a:schemeClr val="dk1"/>
                  </a:solidFill>
                  <a:latin typeface="Century Gothic"/>
                  <a:ea typeface="Century Gothic"/>
                  <a:cs typeface="Century Gothic"/>
                  <a:sym typeface="Century Gothic"/>
                </a:rPr>
                <a:t> to develop a collaborative agreement with staff to provide services, e.g., expose radiographs or “see a new patient first.” </a:t>
              </a:r>
              <a:endParaRPr/>
            </a:p>
          </p:txBody>
        </p:sp>
      </p:grpSp>
      <p:sp>
        <p:nvSpPr>
          <p:cNvPr id="148" name="Google Shape;148;p4"/>
          <p:cNvSpPr txBox="1"/>
          <p:nvPr>
            <p:ph idx="2" type="body"/>
          </p:nvPr>
        </p:nvSpPr>
        <p:spPr>
          <a:xfrm>
            <a:off x="6809935" y="2461846"/>
            <a:ext cx="4754880" cy="193430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000"/>
              <a:buNone/>
            </a:pPr>
            <a:r>
              <a:rPr lang="en-US" sz="2000"/>
              <a:t>Collaborative agreements written for community-based practice should be registered with the Minnesota Board of Dentistry</a:t>
            </a:r>
            <a:r>
              <a:rPr lang="en-US" sz="2400"/>
              <a:t>.  </a:t>
            </a:r>
            <a:endParaRPr/>
          </a:p>
          <a:p>
            <a:pPr indent="-68579" lvl="0" marL="182880" rtl="0" algn="l">
              <a:lnSpc>
                <a:spcPct val="100000"/>
              </a:lnSpc>
              <a:spcBef>
                <a:spcPts val="900"/>
              </a:spcBef>
              <a:spcAft>
                <a:spcPts val="0"/>
              </a:spcAft>
              <a:buSzPts val="1800"/>
              <a:buNone/>
            </a:pPr>
            <a:r>
              <a:t/>
            </a:r>
            <a:endParaRPr/>
          </a:p>
        </p:txBody>
      </p:sp>
      <p:pic>
        <p:nvPicPr>
          <p:cNvPr id="149" name="Google Shape;149;p4"/>
          <p:cNvPicPr preferRelativeResize="0"/>
          <p:nvPr/>
        </p:nvPicPr>
        <p:blipFill rotWithShape="1">
          <a:blip r:embed="rId5">
            <a:alphaModFix/>
          </a:blip>
          <a:srcRect b="0" l="0" r="0" t="0"/>
          <a:stretch/>
        </p:blipFill>
        <p:spPr>
          <a:xfrm>
            <a:off x="8274990" y="4290646"/>
            <a:ext cx="1256201" cy="12562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5"/>
          <p:cNvSpPr txBox="1"/>
          <p:nvPr>
            <p:ph type="title"/>
          </p:nvPr>
        </p:nvSpPr>
        <p:spPr>
          <a:xfrm>
            <a:off x="1066800" y="678107"/>
            <a:ext cx="10058400" cy="561348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262626"/>
              </a:buClr>
              <a:buSzPct val="100000"/>
              <a:buFont typeface="Century Gothic"/>
              <a:buNone/>
            </a:pPr>
            <a:br>
              <a:rPr lang="en-US"/>
            </a:br>
            <a:br>
              <a:rPr lang="en-US"/>
            </a:br>
            <a:br>
              <a:rPr lang="en-US"/>
            </a:br>
            <a:br>
              <a:rPr lang="en-US"/>
            </a:br>
            <a:br>
              <a:rPr lang="en-US"/>
            </a:br>
            <a:br>
              <a:rPr lang="en-US"/>
            </a:br>
            <a:br>
              <a:rPr lang="en-US"/>
            </a:br>
            <a:br>
              <a:rPr lang="en-US"/>
            </a:br>
            <a:br>
              <a:rPr lang="en-US"/>
            </a:br>
            <a:endParaRPr/>
          </a:p>
        </p:txBody>
      </p:sp>
      <p:sp>
        <p:nvSpPr>
          <p:cNvPr id="156" name="Google Shape;156;p5"/>
          <p:cNvSpPr txBox="1"/>
          <p:nvPr/>
        </p:nvSpPr>
        <p:spPr>
          <a:xfrm>
            <a:off x="1066800" y="1523999"/>
            <a:ext cx="10058400" cy="37856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000" u="none" cap="none" strike="noStrike">
                <a:solidFill>
                  <a:schemeClr val="dk1"/>
                </a:solidFill>
                <a:latin typeface="Century Gothic"/>
                <a:ea typeface="Century Gothic"/>
                <a:cs typeface="Century Gothic"/>
                <a:sym typeface="Century Gothic"/>
              </a:rPr>
              <a:t>“Collective Impact”</a:t>
            </a:r>
            <a:br>
              <a:rPr b="1" i="0" lang="en-US" sz="4000" u="none" cap="none" strike="noStrike">
                <a:solidFill>
                  <a:schemeClr val="dk1"/>
                </a:solidFill>
                <a:latin typeface="Century Gothic"/>
                <a:ea typeface="Century Gothic"/>
                <a:cs typeface="Century Gothic"/>
                <a:sym typeface="Century Gothic"/>
              </a:rPr>
            </a:br>
            <a:br>
              <a:rPr b="1" i="0" lang="en-US" sz="4000" u="none" cap="none" strike="noStrike">
                <a:solidFill>
                  <a:schemeClr val="dk1"/>
                </a:solidFill>
                <a:latin typeface="Century Gothic"/>
                <a:ea typeface="Century Gothic"/>
                <a:cs typeface="Century Gothic"/>
                <a:sym typeface="Century Gothic"/>
              </a:rPr>
            </a:br>
            <a:r>
              <a:rPr b="1" i="0" lang="en-US" sz="4000" u="none" cap="none" strike="noStrike">
                <a:solidFill>
                  <a:schemeClr val="dk1"/>
                </a:solidFill>
                <a:latin typeface="Century Gothic"/>
                <a:ea typeface="Century Gothic"/>
                <a:cs typeface="Century Gothic"/>
                <a:sym typeface="Century Gothic"/>
              </a:rPr>
              <a:t>Public health and oral health</a:t>
            </a:r>
            <a:br>
              <a:rPr b="1" i="0" lang="en-US" sz="4000" u="none" cap="none" strike="noStrike">
                <a:solidFill>
                  <a:schemeClr val="dk1"/>
                </a:solidFill>
                <a:latin typeface="Century Gothic"/>
                <a:ea typeface="Century Gothic"/>
                <a:cs typeface="Century Gothic"/>
                <a:sym typeface="Century Gothic"/>
              </a:rPr>
            </a:br>
            <a:r>
              <a:rPr b="1" i="0" lang="en-US" sz="4000" u="none" cap="none" strike="noStrike">
                <a:solidFill>
                  <a:schemeClr val="dk1"/>
                </a:solidFill>
                <a:latin typeface="Century Gothic"/>
                <a:ea typeface="Century Gothic"/>
                <a:cs typeface="Century Gothic"/>
                <a:sym typeface="Century Gothic"/>
              </a:rPr>
              <a:t> professionals, educators, lawmakers,</a:t>
            </a:r>
            <a:br>
              <a:rPr b="1" i="0" lang="en-US" sz="4000" u="none" cap="none" strike="noStrike">
                <a:solidFill>
                  <a:schemeClr val="dk1"/>
                </a:solidFill>
                <a:latin typeface="Century Gothic"/>
                <a:ea typeface="Century Gothic"/>
                <a:cs typeface="Century Gothic"/>
                <a:sym typeface="Century Gothic"/>
              </a:rPr>
            </a:br>
            <a:r>
              <a:rPr b="1" i="0" lang="en-US" sz="4000" u="none" cap="none" strike="noStrike">
                <a:solidFill>
                  <a:schemeClr val="dk1"/>
                </a:solidFill>
                <a:latin typeface="Century Gothic"/>
                <a:ea typeface="Century Gothic"/>
                <a:cs typeface="Century Gothic"/>
                <a:sym typeface="Century Gothic"/>
              </a:rPr>
              <a:t>stakeholders, community members, others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grpSp>
        <p:nvGrpSpPr>
          <p:cNvPr id="162" name="Google Shape;162;p6"/>
          <p:cNvGrpSpPr/>
          <p:nvPr/>
        </p:nvGrpSpPr>
        <p:grpSpPr>
          <a:xfrm>
            <a:off x="1017149" y="286192"/>
            <a:ext cx="10157702" cy="7190465"/>
            <a:chOff x="1017149" y="391700"/>
            <a:chExt cx="10157702" cy="7190465"/>
          </a:xfrm>
        </p:grpSpPr>
        <p:pic>
          <p:nvPicPr>
            <p:cNvPr id="163" name="Google Shape;163;p6"/>
            <p:cNvPicPr preferRelativeResize="0"/>
            <p:nvPr/>
          </p:nvPicPr>
          <p:blipFill rotWithShape="1">
            <a:blip r:embed="rId3">
              <a:alphaModFix/>
            </a:blip>
            <a:srcRect b="0" l="0" r="0" t="0"/>
            <a:stretch/>
          </p:blipFill>
          <p:spPr>
            <a:xfrm>
              <a:off x="1017149" y="391700"/>
              <a:ext cx="9955477" cy="4640312"/>
            </a:xfrm>
            <a:prstGeom prst="rect">
              <a:avLst/>
            </a:prstGeom>
            <a:noFill/>
            <a:ln>
              <a:noFill/>
            </a:ln>
          </p:spPr>
        </p:pic>
        <p:pic>
          <p:nvPicPr>
            <p:cNvPr id="164" name="Google Shape;164;p6"/>
            <p:cNvPicPr preferRelativeResize="0"/>
            <p:nvPr/>
          </p:nvPicPr>
          <p:blipFill rotWithShape="1">
            <a:blip r:embed="rId4">
              <a:alphaModFix/>
            </a:blip>
            <a:srcRect b="0" l="0" r="0" t="0"/>
            <a:stretch/>
          </p:blipFill>
          <p:spPr>
            <a:xfrm>
              <a:off x="1017150" y="2868720"/>
              <a:ext cx="10157701" cy="4713445"/>
            </a:xfrm>
            <a:prstGeom prst="rect">
              <a:avLst/>
            </a:prstGeom>
            <a:noFill/>
            <a:ln>
              <a:noFill/>
            </a:ln>
          </p:spPr>
        </p:pic>
      </p:grpSp>
      <p:sp>
        <p:nvSpPr>
          <p:cNvPr id="165" name="Google Shape;165;p6"/>
          <p:cNvSpPr txBox="1"/>
          <p:nvPr/>
        </p:nvSpPr>
        <p:spPr>
          <a:xfrm>
            <a:off x="324600" y="447316"/>
            <a:ext cx="609306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400" u="none" cap="none" strike="noStrike">
                <a:solidFill>
                  <a:schemeClr val="dk1"/>
                </a:solidFill>
                <a:latin typeface="Century Gothic"/>
                <a:ea typeface="Century Gothic"/>
                <a:cs typeface="Century Gothic"/>
                <a:sym typeface="Century Gothic"/>
              </a:rPr>
              <a:t>Historical Perspective</a:t>
            </a:r>
            <a:br>
              <a:rPr b="1" i="0" lang="en-US" sz="2400" u="none" cap="none" strike="noStrike">
                <a:solidFill>
                  <a:schemeClr val="dk1"/>
                </a:solidFill>
                <a:latin typeface="Century Gothic"/>
                <a:ea typeface="Century Gothic"/>
                <a:cs typeface="Century Gothic"/>
                <a:sym typeface="Century Gothic"/>
              </a:rPr>
            </a:br>
            <a:r>
              <a:rPr b="1" i="0" lang="en-US" sz="2400" u="none" cap="none" strike="noStrike">
                <a:solidFill>
                  <a:schemeClr val="dk1"/>
                </a:solidFill>
                <a:latin typeface="Century Gothic"/>
                <a:ea typeface="Century Gothic"/>
                <a:cs typeface="Century Gothic"/>
                <a:sym typeface="Century Gothic"/>
              </a:rPr>
              <a:t>Minnesota Chapter 150A.10 Subd. 1a</a:t>
            </a:r>
            <a:endParaRPr b="1" sz="2400">
              <a:solidFill>
                <a:schemeClr val="dk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7"/>
          <p:cNvSpPr txBox="1"/>
          <p:nvPr>
            <p:ph type="title"/>
          </p:nvPr>
        </p:nvSpPr>
        <p:spPr>
          <a:xfrm>
            <a:off x="545433" y="371604"/>
            <a:ext cx="10638382" cy="11344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entury Gothic"/>
              <a:buNone/>
            </a:pPr>
            <a:r>
              <a:rPr b="1" lang="en-US" sz="3200" cap="none">
                <a:solidFill>
                  <a:schemeClr val="dk1"/>
                </a:solidFill>
                <a:latin typeface="Century Gothic"/>
                <a:ea typeface="Century Gothic"/>
                <a:cs typeface="Century Gothic"/>
                <a:sym typeface="Century Gothic"/>
              </a:rPr>
              <a:t>2003-2010</a:t>
            </a:r>
            <a:br>
              <a:rPr b="1" lang="en-US" sz="3200" cap="none">
                <a:solidFill>
                  <a:schemeClr val="dk1"/>
                </a:solidFill>
                <a:latin typeface="Century Gothic"/>
                <a:ea typeface="Century Gothic"/>
                <a:cs typeface="Century Gothic"/>
                <a:sym typeface="Century Gothic"/>
              </a:rPr>
            </a:br>
            <a:r>
              <a:rPr b="1" lang="en-US" sz="3200" cap="none">
                <a:solidFill>
                  <a:schemeClr val="dk1"/>
                </a:solidFill>
                <a:latin typeface="Century Gothic"/>
                <a:ea typeface="Century Gothic"/>
                <a:cs typeface="Century Gothic"/>
                <a:sym typeface="Century Gothic"/>
              </a:rPr>
              <a:t>Normandale Community College Paved The Way</a:t>
            </a:r>
            <a:endParaRPr/>
          </a:p>
        </p:txBody>
      </p:sp>
      <p:sp>
        <p:nvSpPr>
          <p:cNvPr id="172" name="Google Shape;172;p7"/>
          <p:cNvSpPr txBox="1"/>
          <p:nvPr>
            <p:ph idx="1" type="body"/>
          </p:nvPr>
        </p:nvSpPr>
        <p:spPr>
          <a:xfrm>
            <a:off x="685801" y="1799261"/>
            <a:ext cx="6330461" cy="4687136"/>
          </a:xfrm>
          <a:prstGeom prst="rect">
            <a:avLst/>
          </a:prstGeom>
          <a:noFill/>
          <a:ln>
            <a:noFill/>
          </a:ln>
        </p:spPr>
        <p:txBody>
          <a:bodyPr anchorCtr="0" anchor="t" bIns="45700" lIns="91425" spcFirstLastPara="1" rIns="91425" wrap="square" tIns="45700">
            <a:normAutofit/>
          </a:bodyPr>
          <a:lstStyle/>
          <a:p>
            <a:pPr indent="-182880" lvl="0" marL="182880" rtl="0" algn="l">
              <a:lnSpc>
                <a:spcPct val="100000"/>
              </a:lnSpc>
              <a:spcBef>
                <a:spcPts val="0"/>
              </a:spcBef>
              <a:spcAft>
                <a:spcPts val="0"/>
              </a:spcAft>
              <a:buSzPts val="2800"/>
              <a:buFont typeface="Arial"/>
              <a:buChar char="•"/>
            </a:pPr>
            <a:r>
              <a:rPr lang="en-US" sz="2800"/>
              <a:t>Survey of Minnesota licensed</a:t>
            </a:r>
            <a:br>
              <a:rPr lang="en-US" sz="2800"/>
            </a:br>
            <a:r>
              <a:rPr lang="en-US" sz="2800"/>
              <a:t>dental hygienists</a:t>
            </a:r>
            <a:endParaRPr/>
          </a:p>
          <a:p>
            <a:pPr indent="-182880" lvl="0" marL="182880" rtl="0" algn="l">
              <a:lnSpc>
                <a:spcPct val="100000"/>
              </a:lnSpc>
              <a:spcBef>
                <a:spcPts val="900"/>
              </a:spcBef>
              <a:spcAft>
                <a:spcPts val="0"/>
              </a:spcAft>
              <a:buSzPts val="2800"/>
              <a:buFont typeface="Arial"/>
              <a:buChar char="•"/>
            </a:pPr>
            <a:r>
              <a:rPr lang="en-US" sz="2800"/>
              <a:t>Collaborative practice forum</a:t>
            </a:r>
            <a:endParaRPr/>
          </a:p>
          <a:p>
            <a:pPr indent="-182880" lvl="0" marL="182880" rtl="0" algn="l">
              <a:lnSpc>
                <a:spcPct val="100000"/>
              </a:lnSpc>
              <a:spcBef>
                <a:spcPts val="900"/>
              </a:spcBef>
              <a:spcAft>
                <a:spcPts val="0"/>
              </a:spcAft>
              <a:buSzPts val="2800"/>
              <a:buFont typeface="Arial"/>
              <a:buChar char="•"/>
            </a:pPr>
            <a:r>
              <a:rPr lang="en-US" sz="2800"/>
              <a:t>Follow-up Q and A sessions</a:t>
            </a:r>
            <a:endParaRPr/>
          </a:p>
          <a:p>
            <a:pPr indent="-182880" lvl="0" marL="182880" rtl="0" algn="l">
              <a:lnSpc>
                <a:spcPct val="100000"/>
              </a:lnSpc>
              <a:spcBef>
                <a:spcPts val="900"/>
              </a:spcBef>
              <a:spcAft>
                <a:spcPts val="0"/>
              </a:spcAft>
              <a:buSzPts val="2800"/>
              <a:buFont typeface="Arial"/>
              <a:buChar char="•"/>
            </a:pPr>
            <a:r>
              <a:rPr lang="en-US" sz="2800"/>
              <a:t>Website developed and</a:t>
            </a:r>
            <a:br>
              <a:rPr lang="en-US" sz="2800"/>
            </a:br>
            <a:r>
              <a:rPr lang="en-US" sz="2800"/>
              <a:t>maintained</a:t>
            </a:r>
            <a:endParaRPr/>
          </a:p>
          <a:p>
            <a:pPr indent="-182880" lvl="0" marL="182880" rtl="0" algn="l">
              <a:lnSpc>
                <a:spcPct val="100000"/>
              </a:lnSpc>
              <a:spcBef>
                <a:spcPts val="900"/>
              </a:spcBef>
              <a:spcAft>
                <a:spcPts val="0"/>
              </a:spcAft>
              <a:buSzPts val="2800"/>
              <a:buFont typeface="Arial"/>
              <a:buChar char="•"/>
            </a:pPr>
            <a:r>
              <a:rPr lang="en-US" sz="2800"/>
              <a:t>Faculty fielding questions</a:t>
            </a:r>
            <a:br>
              <a:rPr lang="en-US" sz="2800"/>
            </a:br>
            <a:r>
              <a:rPr lang="en-US" sz="2800"/>
              <a:t>regarding collaborative agreements</a:t>
            </a:r>
            <a:endParaRPr/>
          </a:p>
          <a:p>
            <a:pPr indent="-55879" lvl="0" marL="182880" rtl="0" algn="l">
              <a:lnSpc>
                <a:spcPct val="100000"/>
              </a:lnSpc>
              <a:spcBef>
                <a:spcPts val="900"/>
              </a:spcBef>
              <a:spcAft>
                <a:spcPts val="0"/>
              </a:spcAft>
              <a:buSzPts val="2000"/>
              <a:buFont typeface="Noto Sans Symbols"/>
              <a:buNone/>
            </a:pPr>
            <a:r>
              <a:t/>
            </a:r>
            <a:endParaRPr sz="2000">
              <a:latin typeface="Tahoma"/>
              <a:ea typeface="Tahoma"/>
              <a:cs typeface="Tahoma"/>
              <a:sym typeface="Tahoma"/>
            </a:endParaRPr>
          </a:p>
        </p:txBody>
      </p:sp>
      <p:pic>
        <p:nvPicPr>
          <p:cNvPr id="173" name="Google Shape;173;p7"/>
          <p:cNvPicPr preferRelativeResize="0"/>
          <p:nvPr/>
        </p:nvPicPr>
        <p:blipFill rotWithShape="1">
          <a:blip r:embed="rId3">
            <a:alphaModFix/>
          </a:blip>
          <a:srcRect b="0" l="0" r="0" t="0"/>
          <a:stretch/>
        </p:blipFill>
        <p:spPr>
          <a:xfrm>
            <a:off x="8062668" y="2314919"/>
            <a:ext cx="2565367" cy="928193"/>
          </a:xfrm>
          <a:prstGeom prst="rect">
            <a:avLst/>
          </a:prstGeom>
          <a:noFill/>
          <a:ln>
            <a:noFill/>
          </a:ln>
        </p:spPr>
      </p:pic>
      <p:pic>
        <p:nvPicPr>
          <p:cNvPr id="174" name="Google Shape;174;p7"/>
          <p:cNvPicPr preferRelativeResize="0"/>
          <p:nvPr/>
        </p:nvPicPr>
        <p:blipFill rotWithShape="1">
          <a:blip r:embed="rId4">
            <a:alphaModFix/>
          </a:blip>
          <a:srcRect b="0" l="0" r="0" t="0"/>
          <a:stretch/>
        </p:blipFill>
        <p:spPr>
          <a:xfrm>
            <a:off x="8062668" y="4919234"/>
            <a:ext cx="2565367" cy="743733"/>
          </a:xfrm>
          <a:prstGeom prst="rect">
            <a:avLst/>
          </a:prstGeom>
          <a:noFill/>
          <a:ln>
            <a:noFill/>
          </a:ln>
        </p:spPr>
      </p:pic>
      <p:pic>
        <p:nvPicPr>
          <p:cNvPr id="175" name="Google Shape;175;p7"/>
          <p:cNvPicPr preferRelativeResize="0"/>
          <p:nvPr/>
        </p:nvPicPr>
        <p:blipFill rotWithShape="1">
          <a:blip r:embed="rId5">
            <a:alphaModFix/>
          </a:blip>
          <a:srcRect b="10961" l="0" r="0" t="0"/>
          <a:stretch/>
        </p:blipFill>
        <p:spPr>
          <a:xfrm>
            <a:off x="8062668" y="3669106"/>
            <a:ext cx="2565367" cy="82413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0" name="Shape 180"/>
        <p:cNvGrpSpPr/>
        <p:nvPr/>
      </p:nvGrpSpPr>
      <p:grpSpPr>
        <a:xfrm>
          <a:off x="0" y="0"/>
          <a:ext cx="0" cy="0"/>
          <a:chOff x="0" y="0"/>
          <a:chExt cx="0" cy="0"/>
        </a:xfrm>
      </p:grpSpPr>
      <p:pic>
        <p:nvPicPr>
          <p:cNvPr id="181" name="Google Shape;181;p8"/>
          <p:cNvPicPr preferRelativeResize="0"/>
          <p:nvPr/>
        </p:nvPicPr>
        <p:blipFill rotWithShape="1">
          <a:blip r:embed="rId3">
            <a:alphaModFix/>
          </a:blip>
          <a:srcRect b="1" l="8489" r="1" t="0"/>
          <a:stretch/>
        </p:blipFill>
        <p:spPr>
          <a:xfrm>
            <a:off x="643467" y="643467"/>
            <a:ext cx="10905066" cy="557106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6" name="Shape 186"/>
        <p:cNvGrpSpPr/>
        <p:nvPr/>
      </p:nvGrpSpPr>
      <p:grpSpPr>
        <a:xfrm>
          <a:off x="0" y="0"/>
          <a:ext cx="0" cy="0"/>
          <a:chOff x="0" y="0"/>
          <a:chExt cx="0" cy="0"/>
        </a:xfrm>
      </p:grpSpPr>
      <p:sp>
        <p:nvSpPr>
          <p:cNvPr id="187" name="Google Shape;187;p9"/>
          <p:cNvSpPr txBox="1"/>
          <p:nvPr>
            <p:ph type="title"/>
          </p:nvPr>
        </p:nvSpPr>
        <p:spPr>
          <a:xfrm>
            <a:off x="6846137" y="727626"/>
            <a:ext cx="4602152" cy="17182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400"/>
              <a:buFont typeface="Century Gothic"/>
              <a:buNone/>
            </a:pPr>
            <a:r>
              <a:rPr lang="en-US" sz="4400"/>
              <a:t>Traditional dental practice </a:t>
            </a:r>
            <a:endParaRPr/>
          </a:p>
        </p:txBody>
      </p:sp>
      <p:pic>
        <p:nvPicPr>
          <p:cNvPr descr="A picture containing indoor, clothes, messy, cluttered&#10;&#10;Description automatically generated" id="188" name="Google Shape;188;p9"/>
          <p:cNvPicPr preferRelativeResize="0"/>
          <p:nvPr>
            <p:ph idx="1" type="body"/>
          </p:nvPr>
        </p:nvPicPr>
        <p:blipFill rotWithShape="1">
          <a:blip r:embed="rId3">
            <a:alphaModFix/>
          </a:blip>
          <a:srcRect b="0" l="0" r="20516" t="0"/>
          <a:stretch/>
        </p:blipFill>
        <p:spPr>
          <a:xfrm rot="5400000">
            <a:off x="242335" y="667512"/>
            <a:ext cx="5853171" cy="5522976"/>
          </a:xfrm>
          <a:prstGeom prst="rect">
            <a:avLst/>
          </a:prstGeom>
          <a:noFill/>
          <a:ln>
            <a:noFill/>
          </a:ln>
        </p:spPr>
      </p:pic>
      <p:sp>
        <p:nvSpPr>
          <p:cNvPr id="189" name="Google Shape;189;p9"/>
          <p:cNvSpPr txBox="1"/>
          <p:nvPr>
            <p:ph idx="2" type="body"/>
          </p:nvPr>
        </p:nvSpPr>
        <p:spPr>
          <a:xfrm>
            <a:off x="6846137" y="2538919"/>
            <a:ext cx="4602152" cy="3596880"/>
          </a:xfrm>
          <a:prstGeom prst="rect">
            <a:avLst/>
          </a:prstGeom>
          <a:noFill/>
          <a:ln>
            <a:noFill/>
          </a:ln>
        </p:spPr>
        <p:txBody>
          <a:bodyPr anchorCtr="0" anchor="t" bIns="45700" lIns="91425" spcFirstLastPara="1" rIns="91425" wrap="square" tIns="45700">
            <a:normAutofit/>
          </a:bodyPr>
          <a:lstStyle/>
          <a:p>
            <a:pPr indent="-182880" lvl="0" marL="182880" rtl="0" algn="l">
              <a:lnSpc>
                <a:spcPct val="100000"/>
              </a:lnSpc>
              <a:spcBef>
                <a:spcPts val="0"/>
              </a:spcBef>
              <a:spcAft>
                <a:spcPts val="0"/>
              </a:spcAft>
              <a:buSzPts val="2000"/>
              <a:buChar char="◦"/>
            </a:pPr>
            <a:r>
              <a:rPr lang="en-US" sz="2000"/>
              <a:t>Digital technology</a:t>
            </a:r>
            <a:endParaRPr/>
          </a:p>
          <a:p>
            <a:pPr indent="0" lvl="0" marL="0" rtl="0" algn="l">
              <a:lnSpc>
                <a:spcPct val="100000"/>
              </a:lnSpc>
              <a:spcBef>
                <a:spcPts val="900"/>
              </a:spcBef>
              <a:spcAft>
                <a:spcPts val="0"/>
              </a:spcAft>
              <a:buSzPts val="2000"/>
              <a:buChar char="◦"/>
            </a:pPr>
            <a:r>
              <a:rPr lang="en-US" sz="2000"/>
              <a:t>Electronic record-keeping</a:t>
            </a:r>
            <a:endParaRPr/>
          </a:p>
          <a:p>
            <a:pPr indent="0" lvl="0" marL="0" rtl="0" algn="l">
              <a:lnSpc>
                <a:spcPct val="100000"/>
              </a:lnSpc>
              <a:spcBef>
                <a:spcPts val="900"/>
              </a:spcBef>
              <a:spcAft>
                <a:spcPts val="0"/>
              </a:spcAft>
              <a:buSzPts val="2000"/>
              <a:buChar char="◦"/>
            </a:pPr>
            <a:r>
              <a:rPr lang="en-US" sz="2000"/>
              <a:t>Dentist in close proximity to your  </a:t>
            </a:r>
            <a:br>
              <a:rPr lang="en-US" sz="2000"/>
            </a:br>
            <a:r>
              <a:rPr lang="en-US" sz="2000"/>
              <a:t>   operatory</a:t>
            </a:r>
            <a:endParaRPr/>
          </a:p>
          <a:p>
            <a:pPr indent="0" lvl="0" marL="0" rtl="0" algn="l">
              <a:lnSpc>
                <a:spcPct val="100000"/>
              </a:lnSpc>
              <a:spcBef>
                <a:spcPts val="900"/>
              </a:spcBef>
              <a:spcAft>
                <a:spcPts val="0"/>
              </a:spcAft>
              <a:buSzPts val="2000"/>
              <a:buChar char="◦"/>
            </a:pPr>
            <a:r>
              <a:rPr lang="en-US" sz="2000"/>
              <a:t>Pleasant reception area</a:t>
            </a:r>
            <a:endParaRPr/>
          </a:p>
          <a:p>
            <a:pPr indent="0" lvl="0" marL="0" rtl="0" algn="l">
              <a:lnSpc>
                <a:spcPct val="100000"/>
              </a:lnSpc>
              <a:spcBef>
                <a:spcPts val="900"/>
              </a:spcBef>
              <a:spcAft>
                <a:spcPts val="0"/>
              </a:spcAft>
              <a:buSzPts val="2000"/>
              <a:buChar char="◦"/>
            </a:pPr>
            <a:r>
              <a:rPr lang="en-US" sz="2000"/>
              <a:t>State of the art equipment, </a:t>
            </a:r>
            <a:br>
              <a:rPr lang="en-US" sz="2000"/>
            </a:br>
            <a:r>
              <a:rPr lang="en-US" sz="2000"/>
              <a:t>   instruments, supplies</a:t>
            </a:r>
            <a:endParaRPr/>
          </a:p>
          <a:p>
            <a:pPr indent="0" lvl="0" marL="0" rtl="0" algn="l">
              <a:lnSpc>
                <a:spcPct val="100000"/>
              </a:lnSpc>
              <a:spcBef>
                <a:spcPts val="900"/>
              </a:spcBef>
              <a:spcAft>
                <a:spcPts val="0"/>
              </a:spcAft>
              <a:buSzPts val="2000"/>
              <a:buChar char="◦"/>
            </a:pPr>
            <a:r>
              <a:rPr lang="en-US" sz="2000"/>
              <a:t>More </a:t>
            </a:r>
            <a:br>
              <a:rPr lang="en-US"/>
            </a:br>
            <a:endParaRPr/>
          </a:p>
        </p:txBody>
      </p:sp>
    </p:spTree>
  </p:cSld>
  <p:clrMapOvr>
    <a:masterClrMapping/>
  </p:clrMapOvr>
</p:sld>
</file>

<file path=ppt/theme/theme1.xml><?xml version="1.0" encoding="utf-8"?>
<a:theme xmlns:a="http://schemas.openxmlformats.org/drawingml/2006/main" xmlns:r="http://schemas.openxmlformats.org/officeDocument/2006/relationships" name="Savon">
  <a:themeElements>
    <a:clrScheme name="Savon">
      <a:dk1>
        <a:srgbClr val="000000"/>
      </a:dk1>
      <a:lt1>
        <a:srgbClr val="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2022-04-02T21:33:17Z</dcterms:created>
  <dc:creator>Clare Larkin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