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51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9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E09C1-8822-4E5E-B427-B58BF9EC3D33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A273631-8E17-45C0-9581-A46FDCDE806C}">
      <dgm:prSet/>
      <dgm:spPr>
        <a:xfrm>
          <a:off x="0" y="762"/>
          <a:ext cx="1446556" cy="991110"/>
        </a:xfrm>
        <a:prstGeom prst="rect">
          <a:avLst/>
        </a:prstGeom>
        <a:solidFill>
          <a:srgbClr val="A3A3C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Assisting</a:t>
          </a:r>
        </a:p>
      </dgm:t>
    </dgm:pt>
    <dgm:pt modelId="{164C2230-F1B4-47F0-89AD-5182594465B7}" type="parTrans" cxnId="{13F58DB8-E91C-467A-AF76-42D4C4061C31}">
      <dgm:prSet/>
      <dgm:spPr/>
      <dgm:t>
        <a:bodyPr/>
        <a:lstStyle/>
        <a:p>
          <a:endParaRPr lang="en-US"/>
        </a:p>
      </dgm:t>
    </dgm:pt>
    <dgm:pt modelId="{F3122597-F7F1-4AE1-8261-CF4381DB039E}" type="sibTrans" cxnId="{13F58DB8-E91C-467A-AF76-42D4C4061C31}">
      <dgm:prSet/>
      <dgm:spPr/>
      <dgm:t>
        <a:bodyPr/>
        <a:lstStyle/>
        <a:p>
          <a:endParaRPr lang="en-US"/>
        </a:p>
      </dgm:t>
    </dgm:pt>
    <dgm:pt modelId="{2726E709-E590-4CA1-A5B4-10E85B1379E0}">
      <dgm:prSet/>
      <dgm:spPr>
        <a:xfrm>
          <a:off x="1446556" y="762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assisting the dentist during a variety of treatment procedures</a:t>
          </a:r>
        </a:p>
      </dgm:t>
    </dgm:pt>
    <dgm:pt modelId="{6B9696D5-238E-406A-B6A2-FCB1FAC10CEE}" type="parTrans" cxnId="{5B78CBD6-CEFA-4B5C-BFAB-B1EF11078289}">
      <dgm:prSet/>
      <dgm:spPr/>
      <dgm:t>
        <a:bodyPr/>
        <a:lstStyle/>
        <a:p>
          <a:endParaRPr lang="en-US"/>
        </a:p>
      </dgm:t>
    </dgm:pt>
    <dgm:pt modelId="{299DB78D-D027-48F3-B38E-775A4F348BE3}" type="sibTrans" cxnId="{5B78CBD6-CEFA-4B5C-BFAB-B1EF11078289}">
      <dgm:prSet/>
      <dgm:spPr/>
      <dgm:t>
        <a:bodyPr/>
        <a:lstStyle/>
        <a:p>
          <a:endParaRPr lang="en-US"/>
        </a:p>
      </dgm:t>
    </dgm:pt>
    <dgm:pt modelId="{1C0513E1-B3FD-43F7-9C33-B9D3AED80DFB}">
      <dgm:prSet/>
      <dgm:spPr>
        <a:xfrm>
          <a:off x="0" y="1051340"/>
          <a:ext cx="1446556" cy="991110"/>
        </a:xfrm>
        <a:prstGeom prst="rect">
          <a:avLst/>
        </a:prstGeom>
        <a:solidFill>
          <a:srgbClr val="A3A3C1">
            <a:hueOff val="72001"/>
            <a:satOff val="1738"/>
            <a:lumOff val="-8392"/>
            <a:alphaOff val="0"/>
          </a:srgbClr>
        </a:solidFill>
        <a:ln w="12700" cap="flat" cmpd="sng" algn="ctr">
          <a:solidFill>
            <a:srgbClr val="A3A3C1">
              <a:hueOff val="72001"/>
              <a:satOff val="1738"/>
              <a:lumOff val="-839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Taking and developing</a:t>
          </a:r>
        </a:p>
      </dgm:t>
    </dgm:pt>
    <dgm:pt modelId="{E816AE93-539F-4D3C-8B71-422874F50849}" type="parTrans" cxnId="{02E04E0B-4389-42D8-845D-6D35C437443C}">
      <dgm:prSet/>
      <dgm:spPr/>
      <dgm:t>
        <a:bodyPr/>
        <a:lstStyle/>
        <a:p>
          <a:endParaRPr lang="en-US"/>
        </a:p>
      </dgm:t>
    </dgm:pt>
    <dgm:pt modelId="{61247ACD-DE70-4509-BD56-C4394DB8C93E}" type="sibTrans" cxnId="{02E04E0B-4389-42D8-845D-6D35C437443C}">
      <dgm:prSet/>
      <dgm:spPr/>
      <dgm:t>
        <a:bodyPr/>
        <a:lstStyle/>
        <a:p>
          <a:endParaRPr lang="en-US"/>
        </a:p>
      </dgm:t>
    </dgm:pt>
    <dgm:pt modelId="{2B9940E2-E8D1-4758-80EF-D9AFE4C5ED6D}">
      <dgm:prSet/>
      <dgm:spPr>
        <a:xfrm>
          <a:off x="1446556" y="1051340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51980"/>
            <a:satOff val="-2379"/>
            <a:lumOff val="-1644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51980"/>
              <a:satOff val="-2379"/>
              <a:lumOff val="-164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taking and developing dental radiographs (x-rays)</a:t>
          </a:r>
        </a:p>
      </dgm:t>
    </dgm:pt>
    <dgm:pt modelId="{8E14A5ED-402D-46BC-A455-EA18A109656F}" type="parTrans" cxnId="{E21B3657-06C9-4F1D-B9BA-CB28D9E6B2C6}">
      <dgm:prSet/>
      <dgm:spPr/>
      <dgm:t>
        <a:bodyPr/>
        <a:lstStyle/>
        <a:p>
          <a:endParaRPr lang="en-US"/>
        </a:p>
      </dgm:t>
    </dgm:pt>
    <dgm:pt modelId="{E25B353A-F167-42AC-B318-43A2C258DA11}" type="sibTrans" cxnId="{E21B3657-06C9-4F1D-B9BA-CB28D9E6B2C6}">
      <dgm:prSet/>
      <dgm:spPr/>
      <dgm:t>
        <a:bodyPr/>
        <a:lstStyle/>
        <a:p>
          <a:endParaRPr lang="en-US"/>
        </a:p>
      </dgm:t>
    </dgm:pt>
    <dgm:pt modelId="{661CBCE5-897F-4493-95AA-598A03B261FF}">
      <dgm:prSet/>
      <dgm:spPr>
        <a:xfrm>
          <a:off x="0" y="2101917"/>
          <a:ext cx="1446556" cy="991110"/>
        </a:xfrm>
        <a:prstGeom prst="rect">
          <a:avLst/>
        </a:prstGeom>
        <a:solidFill>
          <a:srgbClr val="A3A3C1">
            <a:hueOff val="144003"/>
            <a:satOff val="3477"/>
            <a:lumOff val="-16784"/>
            <a:alphaOff val="0"/>
          </a:srgbClr>
        </a:solidFill>
        <a:ln w="12700" cap="flat" cmpd="sng" algn="ctr">
          <a:solidFill>
            <a:srgbClr val="A3A3C1">
              <a:hueOff val="144003"/>
              <a:satOff val="3477"/>
              <a:lumOff val="-1678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Verifying</a:t>
          </a:r>
        </a:p>
      </dgm:t>
    </dgm:pt>
    <dgm:pt modelId="{B3E4AAF2-A645-47D4-B6C7-5AFBADA3F9E8}" type="parTrans" cxnId="{27177BD4-F820-4CC1-B7F1-9057491CA2F2}">
      <dgm:prSet/>
      <dgm:spPr/>
      <dgm:t>
        <a:bodyPr/>
        <a:lstStyle/>
        <a:p>
          <a:endParaRPr lang="en-US"/>
        </a:p>
      </dgm:t>
    </dgm:pt>
    <dgm:pt modelId="{A3A10068-296A-4AFF-87EC-7388330E81C8}" type="sibTrans" cxnId="{27177BD4-F820-4CC1-B7F1-9057491CA2F2}">
      <dgm:prSet/>
      <dgm:spPr/>
      <dgm:t>
        <a:bodyPr/>
        <a:lstStyle/>
        <a:p>
          <a:endParaRPr lang="en-US"/>
        </a:p>
      </dgm:t>
    </dgm:pt>
    <dgm:pt modelId="{761C9D77-B13F-4D45-B846-B5B85DA44A8C}">
      <dgm:prSet/>
      <dgm:spPr>
        <a:xfrm>
          <a:off x="1446556" y="2101917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103960"/>
            <a:satOff val="-4757"/>
            <a:lumOff val="-3288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103960"/>
              <a:satOff val="-4757"/>
              <a:lumOff val="-328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verifying about the patient's medical history and taking blood pressure </a:t>
          </a:r>
          <a:b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</a:b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and pulse</a:t>
          </a:r>
        </a:p>
      </dgm:t>
    </dgm:pt>
    <dgm:pt modelId="{CC738740-956C-4536-BA5A-1FD8A4BA86F8}" type="parTrans" cxnId="{F8B1F938-8044-439C-BDD8-9F9E3BD6490F}">
      <dgm:prSet/>
      <dgm:spPr/>
      <dgm:t>
        <a:bodyPr/>
        <a:lstStyle/>
        <a:p>
          <a:endParaRPr lang="en-US"/>
        </a:p>
      </dgm:t>
    </dgm:pt>
    <dgm:pt modelId="{5005A633-DAB4-4EA4-9293-F15488FFB99B}" type="sibTrans" cxnId="{F8B1F938-8044-439C-BDD8-9F9E3BD6490F}">
      <dgm:prSet/>
      <dgm:spPr/>
      <dgm:t>
        <a:bodyPr/>
        <a:lstStyle/>
        <a:p>
          <a:endParaRPr lang="en-US"/>
        </a:p>
      </dgm:t>
    </dgm:pt>
    <dgm:pt modelId="{176B6E21-0450-49D1-9993-9E0928C7DCDA}">
      <dgm:prSet/>
      <dgm:spPr>
        <a:xfrm>
          <a:off x="0" y="3152495"/>
          <a:ext cx="1446556" cy="991110"/>
        </a:xfrm>
        <a:prstGeom prst="rect">
          <a:avLst/>
        </a:prstGeom>
        <a:solidFill>
          <a:srgbClr val="A3A3C1">
            <a:hueOff val="216004"/>
            <a:satOff val="5215"/>
            <a:lumOff val="-25177"/>
            <a:alphaOff val="0"/>
          </a:srgbClr>
        </a:solidFill>
        <a:ln w="12700" cap="flat" cmpd="sng" algn="ctr">
          <a:solidFill>
            <a:srgbClr val="A3A3C1">
              <a:hueOff val="216004"/>
              <a:satOff val="5215"/>
              <a:lumOff val="-2517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Serving</a:t>
          </a:r>
        </a:p>
      </dgm:t>
    </dgm:pt>
    <dgm:pt modelId="{0D914A0D-5238-407A-AD25-CE71AFA8C629}" type="parTrans" cxnId="{CB8CCF5E-6C36-493C-A58A-FC5491E1F7DF}">
      <dgm:prSet/>
      <dgm:spPr/>
      <dgm:t>
        <a:bodyPr/>
        <a:lstStyle/>
        <a:p>
          <a:endParaRPr lang="en-US"/>
        </a:p>
      </dgm:t>
    </dgm:pt>
    <dgm:pt modelId="{C09581CC-F14C-4404-815C-4A1159FDCBB2}" type="sibTrans" cxnId="{CB8CCF5E-6C36-493C-A58A-FC5491E1F7DF}">
      <dgm:prSet/>
      <dgm:spPr/>
      <dgm:t>
        <a:bodyPr/>
        <a:lstStyle/>
        <a:p>
          <a:endParaRPr lang="en-US"/>
        </a:p>
      </dgm:t>
    </dgm:pt>
    <dgm:pt modelId="{AEAF1261-0F3E-4D33-B5A5-D13A98D94A1C}">
      <dgm:prSet/>
      <dgm:spPr>
        <a:xfrm>
          <a:off x="1446556" y="3152495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155939"/>
            <a:satOff val="-7136"/>
            <a:lumOff val="-4932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155939"/>
              <a:satOff val="-7136"/>
              <a:lumOff val="-493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serving as an infection control officer, developing infection control protocol and preparing and sterilizing instruments and equipment</a:t>
          </a:r>
        </a:p>
      </dgm:t>
    </dgm:pt>
    <dgm:pt modelId="{A8CE84B7-F7A7-467C-8EB8-A70B1BBE0E1E}" type="parTrans" cxnId="{A6B62736-F504-4860-BE2D-D25A135A299D}">
      <dgm:prSet/>
      <dgm:spPr/>
      <dgm:t>
        <a:bodyPr/>
        <a:lstStyle/>
        <a:p>
          <a:endParaRPr lang="en-US"/>
        </a:p>
      </dgm:t>
    </dgm:pt>
    <dgm:pt modelId="{5826F03C-973E-474C-B4D8-49C9D6C20B7B}" type="sibTrans" cxnId="{A6B62736-F504-4860-BE2D-D25A135A299D}">
      <dgm:prSet/>
      <dgm:spPr/>
      <dgm:t>
        <a:bodyPr/>
        <a:lstStyle/>
        <a:p>
          <a:endParaRPr lang="en-US"/>
        </a:p>
      </dgm:t>
    </dgm:pt>
    <dgm:pt modelId="{7A9DD63B-66EE-4686-84B5-6E30E5E84350}">
      <dgm:prSet/>
      <dgm:spPr>
        <a:xfrm>
          <a:off x="0" y="4203072"/>
          <a:ext cx="1446556" cy="991110"/>
        </a:xfrm>
        <a:prstGeom prst="rect">
          <a:avLst/>
        </a:prstGeom>
        <a:solidFill>
          <a:srgbClr val="A3A3C1">
            <a:hueOff val="288005"/>
            <a:satOff val="6954"/>
            <a:lumOff val="-33569"/>
            <a:alphaOff val="0"/>
          </a:srgbClr>
        </a:solidFill>
        <a:ln w="12700" cap="flat" cmpd="sng" algn="ctr">
          <a:solidFill>
            <a:srgbClr val="A3A3C1">
              <a:hueOff val="288005"/>
              <a:satOff val="6954"/>
              <a:lumOff val="-3356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Helping</a:t>
          </a:r>
        </a:p>
      </dgm:t>
    </dgm:pt>
    <dgm:pt modelId="{82E7D1CA-22EF-442E-84C6-167FAE9982A1}" type="parTrans" cxnId="{9D17B126-633A-4D85-AE93-2BA2DEED904E}">
      <dgm:prSet/>
      <dgm:spPr/>
      <dgm:t>
        <a:bodyPr/>
        <a:lstStyle/>
        <a:p>
          <a:endParaRPr lang="en-US"/>
        </a:p>
      </dgm:t>
    </dgm:pt>
    <dgm:pt modelId="{0164BC2C-41FD-4D74-B2DA-9256FBA443C7}" type="sibTrans" cxnId="{9D17B126-633A-4D85-AE93-2BA2DEED904E}">
      <dgm:prSet/>
      <dgm:spPr/>
      <dgm:t>
        <a:bodyPr/>
        <a:lstStyle/>
        <a:p>
          <a:endParaRPr lang="en-US"/>
        </a:p>
      </dgm:t>
    </dgm:pt>
    <dgm:pt modelId="{4B107F48-0EF9-4530-BDDB-C35588886738}">
      <dgm:prSet/>
      <dgm:spPr>
        <a:xfrm>
          <a:off x="1446556" y="4203072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207919"/>
            <a:satOff val="-9514"/>
            <a:lumOff val="-6576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207919"/>
              <a:satOff val="-9514"/>
              <a:lumOff val="-657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helping patients feel comfortable before, during and after dental treatment</a:t>
          </a:r>
        </a:p>
      </dgm:t>
    </dgm:pt>
    <dgm:pt modelId="{A59BDD07-C836-45F0-A8AA-0CD80C00A95F}" type="parTrans" cxnId="{C3468BAE-230F-41BC-BA9D-7D117F0A0044}">
      <dgm:prSet/>
      <dgm:spPr/>
      <dgm:t>
        <a:bodyPr/>
        <a:lstStyle/>
        <a:p>
          <a:endParaRPr lang="en-US"/>
        </a:p>
      </dgm:t>
    </dgm:pt>
    <dgm:pt modelId="{EFA71B4C-C3E2-4F53-8422-0BFB3640317E}" type="sibTrans" cxnId="{C3468BAE-230F-41BC-BA9D-7D117F0A0044}">
      <dgm:prSet/>
      <dgm:spPr/>
      <dgm:t>
        <a:bodyPr/>
        <a:lstStyle/>
        <a:p>
          <a:endParaRPr lang="en-US"/>
        </a:p>
      </dgm:t>
    </dgm:pt>
    <dgm:pt modelId="{B508B345-493A-4A7E-81AE-7C9A6F43D134}">
      <dgm:prSet/>
      <dgm:spPr>
        <a:xfrm>
          <a:off x="0" y="5253650"/>
          <a:ext cx="1446556" cy="991110"/>
        </a:xfrm>
        <a:prstGeom prst="rect">
          <a:avLst/>
        </a:prstGeom>
        <a:solidFill>
          <a:srgbClr val="A3A3C1">
            <a:hueOff val="360006"/>
            <a:satOff val="8692"/>
            <a:lumOff val="-41961"/>
            <a:alphaOff val="0"/>
          </a:srgbClr>
        </a:solidFill>
        <a:ln w="12700" cap="flat" cmpd="sng" algn="ctr">
          <a:solidFill>
            <a:srgbClr val="A3A3C1">
              <a:hueOff val="360006"/>
              <a:satOff val="8692"/>
              <a:lumOff val="-4196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Providing</a:t>
          </a:r>
        </a:p>
      </dgm:t>
    </dgm:pt>
    <dgm:pt modelId="{14A2FDF0-2451-4E84-8822-E0E265E622F4}" type="parTrans" cxnId="{8B8A4EDD-5BEF-431A-92DC-AA50168CE9B2}">
      <dgm:prSet/>
      <dgm:spPr/>
      <dgm:t>
        <a:bodyPr/>
        <a:lstStyle/>
        <a:p>
          <a:endParaRPr lang="en-US"/>
        </a:p>
      </dgm:t>
    </dgm:pt>
    <dgm:pt modelId="{6CC1C691-377E-46D9-AE30-9343F2EABA43}" type="sibTrans" cxnId="{8B8A4EDD-5BEF-431A-92DC-AA50168CE9B2}">
      <dgm:prSet/>
      <dgm:spPr/>
      <dgm:t>
        <a:bodyPr/>
        <a:lstStyle/>
        <a:p>
          <a:endParaRPr lang="en-US"/>
        </a:p>
      </dgm:t>
    </dgm:pt>
    <dgm:pt modelId="{CE05B331-3F74-45E5-80A6-15C5F1F39D4B}">
      <dgm:prSet/>
      <dgm:spPr>
        <a:xfrm>
          <a:off x="1446556" y="5253650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259899"/>
            <a:satOff val="-11893"/>
            <a:lumOff val="-8220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259899"/>
              <a:satOff val="-11893"/>
              <a:lumOff val="-822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providing patients with instructions for oral care following surgery or other dental treatment procedures, such as the placement of a restoration (filling)</a:t>
          </a:r>
        </a:p>
      </dgm:t>
    </dgm:pt>
    <dgm:pt modelId="{A7A6DD5B-A8C3-449D-A820-489D023B77DE}" type="parTrans" cxnId="{EC054893-9570-4405-9AAD-003C60DB0A3A}">
      <dgm:prSet/>
      <dgm:spPr/>
      <dgm:t>
        <a:bodyPr/>
        <a:lstStyle/>
        <a:p>
          <a:endParaRPr lang="en-US"/>
        </a:p>
      </dgm:t>
    </dgm:pt>
    <dgm:pt modelId="{C7D8E94B-0975-447D-9709-FFD5C3D64435}" type="sibTrans" cxnId="{EC054893-9570-4405-9AAD-003C60DB0A3A}">
      <dgm:prSet/>
      <dgm:spPr/>
      <dgm:t>
        <a:bodyPr/>
        <a:lstStyle/>
        <a:p>
          <a:endParaRPr lang="en-US"/>
        </a:p>
      </dgm:t>
    </dgm:pt>
    <dgm:pt modelId="{F7F386A8-655D-0B4A-873D-3788ECCD2DA1}" type="pres">
      <dgm:prSet presAssocID="{422E09C1-8822-4E5E-B427-B58BF9EC3D33}" presName="Name0" presStyleCnt="0">
        <dgm:presLayoutVars>
          <dgm:dir/>
          <dgm:animLvl val="lvl"/>
          <dgm:resizeHandles val="exact"/>
        </dgm:presLayoutVars>
      </dgm:prSet>
      <dgm:spPr/>
    </dgm:pt>
    <dgm:pt modelId="{E862547A-8517-3B41-AF02-ACBB15CF8AED}" type="pres">
      <dgm:prSet presAssocID="{AA273631-8E17-45C0-9581-A46FDCDE806C}" presName="linNode" presStyleCnt="0"/>
      <dgm:spPr/>
    </dgm:pt>
    <dgm:pt modelId="{253806B7-BA50-6A43-AE5F-70F614982226}" type="pres">
      <dgm:prSet presAssocID="{AA273631-8E17-45C0-9581-A46FDCDE806C}" presName="parentText" presStyleLbl="alignNode1" presStyleIdx="0" presStyleCnt="6">
        <dgm:presLayoutVars>
          <dgm:chMax val="1"/>
          <dgm:bulletEnabled/>
        </dgm:presLayoutVars>
      </dgm:prSet>
      <dgm:spPr/>
    </dgm:pt>
    <dgm:pt modelId="{0A95C796-147E-334D-9330-28D701130B1C}" type="pres">
      <dgm:prSet presAssocID="{AA273631-8E17-45C0-9581-A46FDCDE806C}" presName="descendantText" presStyleLbl="alignAccFollowNode1" presStyleIdx="0" presStyleCnt="6">
        <dgm:presLayoutVars>
          <dgm:bulletEnabled/>
        </dgm:presLayoutVars>
      </dgm:prSet>
      <dgm:spPr/>
    </dgm:pt>
    <dgm:pt modelId="{B17BB38F-BCA9-894E-9CA5-CC882AF74496}" type="pres">
      <dgm:prSet presAssocID="{F3122597-F7F1-4AE1-8261-CF4381DB039E}" presName="sp" presStyleCnt="0"/>
      <dgm:spPr/>
    </dgm:pt>
    <dgm:pt modelId="{817FBB14-66B0-714B-A70E-DE1770D6F21F}" type="pres">
      <dgm:prSet presAssocID="{1C0513E1-B3FD-43F7-9C33-B9D3AED80DFB}" presName="linNode" presStyleCnt="0"/>
      <dgm:spPr/>
    </dgm:pt>
    <dgm:pt modelId="{9A81A5BB-764D-7C49-AA0F-DBC1DCF749C3}" type="pres">
      <dgm:prSet presAssocID="{1C0513E1-B3FD-43F7-9C33-B9D3AED80DFB}" presName="parentText" presStyleLbl="alignNode1" presStyleIdx="1" presStyleCnt="6">
        <dgm:presLayoutVars>
          <dgm:chMax val="1"/>
          <dgm:bulletEnabled/>
        </dgm:presLayoutVars>
      </dgm:prSet>
      <dgm:spPr/>
    </dgm:pt>
    <dgm:pt modelId="{7A9A6A8A-1BBD-F64C-8E46-2C42E9D949DC}" type="pres">
      <dgm:prSet presAssocID="{1C0513E1-B3FD-43F7-9C33-B9D3AED80DFB}" presName="descendantText" presStyleLbl="alignAccFollowNode1" presStyleIdx="1" presStyleCnt="6" custLinFactNeighborX="821">
        <dgm:presLayoutVars>
          <dgm:bulletEnabled/>
        </dgm:presLayoutVars>
      </dgm:prSet>
      <dgm:spPr/>
    </dgm:pt>
    <dgm:pt modelId="{EF143075-D457-A649-89BA-8698F9E8BC35}" type="pres">
      <dgm:prSet presAssocID="{61247ACD-DE70-4509-BD56-C4394DB8C93E}" presName="sp" presStyleCnt="0"/>
      <dgm:spPr/>
    </dgm:pt>
    <dgm:pt modelId="{C817A9BC-FB57-184E-AF49-2D03302F373A}" type="pres">
      <dgm:prSet presAssocID="{661CBCE5-897F-4493-95AA-598A03B261FF}" presName="linNode" presStyleCnt="0"/>
      <dgm:spPr/>
    </dgm:pt>
    <dgm:pt modelId="{E4402C50-1854-C44F-82B3-19DD5145BC9A}" type="pres">
      <dgm:prSet presAssocID="{661CBCE5-897F-4493-95AA-598A03B261FF}" presName="parentText" presStyleLbl="alignNode1" presStyleIdx="2" presStyleCnt="6">
        <dgm:presLayoutVars>
          <dgm:chMax val="1"/>
          <dgm:bulletEnabled/>
        </dgm:presLayoutVars>
      </dgm:prSet>
      <dgm:spPr/>
    </dgm:pt>
    <dgm:pt modelId="{4765E6CA-9343-8343-851D-5128967DC9C3}" type="pres">
      <dgm:prSet presAssocID="{661CBCE5-897F-4493-95AA-598A03B261FF}" presName="descendantText" presStyleLbl="alignAccFollowNode1" presStyleIdx="2" presStyleCnt="6">
        <dgm:presLayoutVars>
          <dgm:bulletEnabled/>
        </dgm:presLayoutVars>
      </dgm:prSet>
      <dgm:spPr/>
    </dgm:pt>
    <dgm:pt modelId="{3FE46A9D-4D4E-EF4C-8654-EA3DC41B44F2}" type="pres">
      <dgm:prSet presAssocID="{A3A10068-296A-4AFF-87EC-7388330E81C8}" presName="sp" presStyleCnt="0"/>
      <dgm:spPr/>
    </dgm:pt>
    <dgm:pt modelId="{72564D4D-7AEF-7F48-B615-73FE4E30E256}" type="pres">
      <dgm:prSet presAssocID="{176B6E21-0450-49D1-9993-9E0928C7DCDA}" presName="linNode" presStyleCnt="0"/>
      <dgm:spPr/>
    </dgm:pt>
    <dgm:pt modelId="{6E96C133-C777-6C43-8805-F21A602D82F2}" type="pres">
      <dgm:prSet presAssocID="{176B6E21-0450-49D1-9993-9E0928C7DCDA}" presName="parentText" presStyleLbl="alignNode1" presStyleIdx="3" presStyleCnt="6">
        <dgm:presLayoutVars>
          <dgm:chMax val="1"/>
          <dgm:bulletEnabled/>
        </dgm:presLayoutVars>
      </dgm:prSet>
      <dgm:spPr/>
    </dgm:pt>
    <dgm:pt modelId="{874587C9-6ED5-444E-B1B7-EEC5D80D12EA}" type="pres">
      <dgm:prSet presAssocID="{176B6E21-0450-49D1-9993-9E0928C7DCDA}" presName="descendantText" presStyleLbl="alignAccFollowNode1" presStyleIdx="3" presStyleCnt="6">
        <dgm:presLayoutVars>
          <dgm:bulletEnabled/>
        </dgm:presLayoutVars>
      </dgm:prSet>
      <dgm:spPr/>
    </dgm:pt>
    <dgm:pt modelId="{1247D063-C4C3-B343-B607-6B9F9BC86D83}" type="pres">
      <dgm:prSet presAssocID="{C09581CC-F14C-4404-815C-4A1159FDCBB2}" presName="sp" presStyleCnt="0"/>
      <dgm:spPr/>
    </dgm:pt>
    <dgm:pt modelId="{D8030E91-1C8C-274F-8B84-EEB9B0EA768E}" type="pres">
      <dgm:prSet presAssocID="{7A9DD63B-66EE-4686-84B5-6E30E5E84350}" presName="linNode" presStyleCnt="0"/>
      <dgm:spPr/>
    </dgm:pt>
    <dgm:pt modelId="{1194EE74-51DA-0548-A3BC-2572271FEC03}" type="pres">
      <dgm:prSet presAssocID="{7A9DD63B-66EE-4686-84B5-6E30E5E84350}" presName="parentText" presStyleLbl="alignNode1" presStyleIdx="4" presStyleCnt="6">
        <dgm:presLayoutVars>
          <dgm:chMax val="1"/>
          <dgm:bulletEnabled/>
        </dgm:presLayoutVars>
      </dgm:prSet>
      <dgm:spPr/>
    </dgm:pt>
    <dgm:pt modelId="{C0E911B7-2AFD-394A-ADA3-71BE22698E6A}" type="pres">
      <dgm:prSet presAssocID="{7A9DD63B-66EE-4686-84B5-6E30E5E84350}" presName="descendantText" presStyleLbl="alignAccFollowNode1" presStyleIdx="4" presStyleCnt="6">
        <dgm:presLayoutVars>
          <dgm:bulletEnabled/>
        </dgm:presLayoutVars>
      </dgm:prSet>
      <dgm:spPr/>
    </dgm:pt>
    <dgm:pt modelId="{EC4B65BF-A01D-1A4B-81A9-7A86577B8BC3}" type="pres">
      <dgm:prSet presAssocID="{0164BC2C-41FD-4D74-B2DA-9256FBA443C7}" presName="sp" presStyleCnt="0"/>
      <dgm:spPr/>
    </dgm:pt>
    <dgm:pt modelId="{2DAB16F5-6079-FC43-BB50-5F250E964787}" type="pres">
      <dgm:prSet presAssocID="{B508B345-493A-4A7E-81AE-7C9A6F43D134}" presName="linNode" presStyleCnt="0"/>
      <dgm:spPr/>
    </dgm:pt>
    <dgm:pt modelId="{D9FA3CDE-D636-D24D-A8C1-4CF7EE590EDF}" type="pres">
      <dgm:prSet presAssocID="{B508B345-493A-4A7E-81AE-7C9A6F43D134}" presName="parentText" presStyleLbl="alignNode1" presStyleIdx="5" presStyleCnt="6">
        <dgm:presLayoutVars>
          <dgm:chMax val="1"/>
          <dgm:bulletEnabled/>
        </dgm:presLayoutVars>
      </dgm:prSet>
      <dgm:spPr/>
    </dgm:pt>
    <dgm:pt modelId="{303D5076-18BA-D545-88FA-4577E9EBE3F1}" type="pres">
      <dgm:prSet presAssocID="{B508B345-493A-4A7E-81AE-7C9A6F43D134}" presName="descendantText" presStyleLbl="alignAccFollowNode1" presStyleIdx="5" presStyleCnt="6">
        <dgm:presLayoutVars>
          <dgm:bulletEnabled/>
        </dgm:presLayoutVars>
      </dgm:prSet>
      <dgm:spPr/>
    </dgm:pt>
  </dgm:ptLst>
  <dgm:cxnLst>
    <dgm:cxn modelId="{62F04304-BBB2-6743-A4C9-7F4E05FE8292}" type="presOf" srcId="{1C0513E1-B3FD-43F7-9C33-B9D3AED80DFB}" destId="{9A81A5BB-764D-7C49-AA0F-DBC1DCF749C3}" srcOrd="0" destOrd="0" presId="urn:microsoft.com/office/officeart/2016/7/layout/VerticalSolidActionList"/>
    <dgm:cxn modelId="{18D91308-1831-5F4E-8EC7-70EF72F06EC0}" type="presOf" srcId="{AA273631-8E17-45C0-9581-A46FDCDE806C}" destId="{253806B7-BA50-6A43-AE5F-70F614982226}" srcOrd="0" destOrd="0" presId="urn:microsoft.com/office/officeart/2016/7/layout/VerticalSolidActionList"/>
    <dgm:cxn modelId="{02E04E0B-4389-42D8-845D-6D35C437443C}" srcId="{422E09C1-8822-4E5E-B427-B58BF9EC3D33}" destId="{1C0513E1-B3FD-43F7-9C33-B9D3AED80DFB}" srcOrd="1" destOrd="0" parTransId="{E816AE93-539F-4D3C-8B71-422874F50849}" sibTransId="{61247ACD-DE70-4509-BD56-C4394DB8C93E}"/>
    <dgm:cxn modelId="{D2E62910-76BD-D349-B878-1995D0B859E6}" type="presOf" srcId="{661CBCE5-897F-4493-95AA-598A03B261FF}" destId="{E4402C50-1854-C44F-82B3-19DD5145BC9A}" srcOrd="0" destOrd="0" presId="urn:microsoft.com/office/officeart/2016/7/layout/VerticalSolidActionList"/>
    <dgm:cxn modelId="{0917BD11-957C-B041-AE16-3C9BCC23B092}" type="presOf" srcId="{7A9DD63B-66EE-4686-84B5-6E30E5E84350}" destId="{1194EE74-51DA-0548-A3BC-2572271FEC03}" srcOrd="0" destOrd="0" presId="urn:microsoft.com/office/officeart/2016/7/layout/VerticalSolidActionList"/>
    <dgm:cxn modelId="{27F98E26-37C2-184A-8C38-D8402427BE61}" type="presOf" srcId="{B508B345-493A-4A7E-81AE-7C9A6F43D134}" destId="{D9FA3CDE-D636-D24D-A8C1-4CF7EE590EDF}" srcOrd="0" destOrd="0" presId="urn:microsoft.com/office/officeart/2016/7/layout/VerticalSolidActionList"/>
    <dgm:cxn modelId="{9D17B126-633A-4D85-AE93-2BA2DEED904E}" srcId="{422E09C1-8822-4E5E-B427-B58BF9EC3D33}" destId="{7A9DD63B-66EE-4686-84B5-6E30E5E84350}" srcOrd="4" destOrd="0" parTransId="{82E7D1CA-22EF-442E-84C6-167FAE9982A1}" sibTransId="{0164BC2C-41FD-4D74-B2DA-9256FBA443C7}"/>
    <dgm:cxn modelId="{A6B62736-F504-4860-BE2D-D25A135A299D}" srcId="{176B6E21-0450-49D1-9993-9E0928C7DCDA}" destId="{AEAF1261-0F3E-4D33-B5A5-D13A98D94A1C}" srcOrd="0" destOrd="0" parTransId="{A8CE84B7-F7A7-467C-8EB8-A70B1BBE0E1E}" sibTransId="{5826F03C-973E-474C-B4D8-49C9D6C20B7B}"/>
    <dgm:cxn modelId="{F8B1F938-8044-439C-BDD8-9F9E3BD6490F}" srcId="{661CBCE5-897F-4493-95AA-598A03B261FF}" destId="{761C9D77-B13F-4D45-B846-B5B85DA44A8C}" srcOrd="0" destOrd="0" parTransId="{CC738740-956C-4536-BA5A-1FD8A4BA86F8}" sibTransId="{5005A633-DAB4-4EA4-9293-F15488FFB99B}"/>
    <dgm:cxn modelId="{FA067F4A-3D49-6A42-82FB-EDB6FE99E7C9}" type="presOf" srcId="{761C9D77-B13F-4D45-B846-B5B85DA44A8C}" destId="{4765E6CA-9343-8343-851D-5128967DC9C3}" srcOrd="0" destOrd="0" presId="urn:microsoft.com/office/officeart/2016/7/layout/VerticalSolidActionList"/>
    <dgm:cxn modelId="{E21B3657-06C9-4F1D-B9BA-CB28D9E6B2C6}" srcId="{1C0513E1-B3FD-43F7-9C33-B9D3AED80DFB}" destId="{2B9940E2-E8D1-4758-80EF-D9AFE4C5ED6D}" srcOrd="0" destOrd="0" parTransId="{8E14A5ED-402D-46BC-A455-EA18A109656F}" sibTransId="{E25B353A-F167-42AC-B318-43A2C258DA11}"/>
    <dgm:cxn modelId="{CB8CCF5E-6C36-493C-A58A-FC5491E1F7DF}" srcId="{422E09C1-8822-4E5E-B427-B58BF9EC3D33}" destId="{176B6E21-0450-49D1-9993-9E0928C7DCDA}" srcOrd="3" destOrd="0" parTransId="{0D914A0D-5238-407A-AD25-CE71AFA8C629}" sibTransId="{C09581CC-F14C-4404-815C-4A1159FDCBB2}"/>
    <dgm:cxn modelId="{0119EE63-E61C-A74D-B9D2-8255AC1C6CBF}" type="presOf" srcId="{AEAF1261-0F3E-4D33-B5A5-D13A98D94A1C}" destId="{874587C9-6ED5-444E-B1B7-EEC5D80D12EA}" srcOrd="0" destOrd="0" presId="urn:microsoft.com/office/officeart/2016/7/layout/VerticalSolidActionList"/>
    <dgm:cxn modelId="{23A0FE65-E231-9E44-AA3B-5510AE5B68D2}" type="presOf" srcId="{2B9940E2-E8D1-4758-80EF-D9AFE4C5ED6D}" destId="{7A9A6A8A-1BBD-F64C-8E46-2C42E9D949DC}" srcOrd="0" destOrd="0" presId="urn:microsoft.com/office/officeart/2016/7/layout/VerticalSolidActionList"/>
    <dgm:cxn modelId="{EC054893-9570-4405-9AAD-003C60DB0A3A}" srcId="{B508B345-493A-4A7E-81AE-7C9A6F43D134}" destId="{CE05B331-3F74-45E5-80A6-15C5F1F39D4B}" srcOrd="0" destOrd="0" parTransId="{A7A6DD5B-A8C3-449D-A820-489D023B77DE}" sibTransId="{C7D8E94B-0975-447D-9709-FFD5C3D64435}"/>
    <dgm:cxn modelId="{C9F413A0-3986-0E42-96F2-F45AC970C1ED}" type="presOf" srcId="{422E09C1-8822-4E5E-B427-B58BF9EC3D33}" destId="{F7F386A8-655D-0B4A-873D-3788ECCD2DA1}" srcOrd="0" destOrd="0" presId="urn:microsoft.com/office/officeart/2016/7/layout/VerticalSolidActionList"/>
    <dgm:cxn modelId="{392887A9-6C3B-8B41-9748-A2986FA404AA}" type="presOf" srcId="{CE05B331-3F74-45E5-80A6-15C5F1F39D4B}" destId="{303D5076-18BA-D545-88FA-4577E9EBE3F1}" srcOrd="0" destOrd="0" presId="urn:microsoft.com/office/officeart/2016/7/layout/VerticalSolidActionList"/>
    <dgm:cxn modelId="{C3468BAE-230F-41BC-BA9D-7D117F0A0044}" srcId="{7A9DD63B-66EE-4686-84B5-6E30E5E84350}" destId="{4B107F48-0EF9-4530-BDDB-C35588886738}" srcOrd="0" destOrd="0" parTransId="{A59BDD07-C836-45F0-A8AA-0CD80C00A95F}" sibTransId="{EFA71B4C-C3E2-4F53-8422-0BFB3640317E}"/>
    <dgm:cxn modelId="{696251B7-535D-7340-8FC3-2273D4CF8988}" type="presOf" srcId="{176B6E21-0450-49D1-9993-9E0928C7DCDA}" destId="{6E96C133-C777-6C43-8805-F21A602D82F2}" srcOrd="0" destOrd="0" presId="urn:microsoft.com/office/officeart/2016/7/layout/VerticalSolidActionList"/>
    <dgm:cxn modelId="{13F58DB8-E91C-467A-AF76-42D4C4061C31}" srcId="{422E09C1-8822-4E5E-B427-B58BF9EC3D33}" destId="{AA273631-8E17-45C0-9581-A46FDCDE806C}" srcOrd="0" destOrd="0" parTransId="{164C2230-F1B4-47F0-89AD-5182594465B7}" sibTransId="{F3122597-F7F1-4AE1-8261-CF4381DB039E}"/>
    <dgm:cxn modelId="{F6C09BCA-E44B-784C-9D08-A67B1D9A09CE}" type="presOf" srcId="{4B107F48-0EF9-4530-BDDB-C35588886738}" destId="{C0E911B7-2AFD-394A-ADA3-71BE22698E6A}" srcOrd="0" destOrd="0" presId="urn:microsoft.com/office/officeart/2016/7/layout/VerticalSolidActionList"/>
    <dgm:cxn modelId="{27177BD4-F820-4CC1-B7F1-9057491CA2F2}" srcId="{422E09C1-8822-4E5E-B427-B58BF9EC3D33}" destId="{661CBCE5-897F-4493-95AA-598A03B261FF}" srcOrd="2" destOrd="0" parTransId="{B3E4AAF2-A645-47D4-B6C7-5AFBADA3F9E8}" sibTransId="{A3A10068-296A-4AFF-87EC-7388330E81C8}"/>
    <dgm:cxn modelId="{5B78CBD6-CEFA-4B5C-BFAB-B1EF11078289}" srcId="{AA273631-8E17-45C0-9581-A46FDCDE806C}" destId="{2726E709-E590-4CA1-A5B4-10E85B1379E0}" srcOrd="0" destOrd="0" parTransId="{6B9696D5-238E-406A-B6A2-FCB1FAC10CEE}" sibTransId="{299DB78D-D027-48F3-B38E-775A4F348BE3}"/>
    <dgm:cxn modelId="{5FFD3CD9-8584-4441-B7E4-1143BC7C844E}" type="presOf" srcId="{2726E709-E590-4CA1-A5B4-10E85B1379E0}" destId="{0A95C796-147E-334D-9330-28D701130B1C}" srcOrd="0" destOrd="0" presId="urn:microsoft.com/office/officeart/2016/7/layout/VerticalSolidActionList"/>
    <dgm:cxn modelId="{8B8A4EDD-5BEF-431A-92DC-AA50168CE9B2}" srcId="{422E09C1-8822-4E5E-B427-B58BF9EC3D33}" destId="{B508B345-493A-4A7E-81AE-7C9A6F43D134}" srcOrd="5" destOrd="0" parTransId="{14A2FDF0-2451-4E84-8822-E0E265E622F4}" sibTransId="{6CC1C691-377E-46D9-AE30-9343F2EABA43}"/>
    <dgm:cxn modelId="{71D72835-1AFA-0C45-86BA-2FFC751BC342}" type="presParOf" srcId="{F7F386A8-655D-0B4A-873D-3788ECCD2DA1}" destId="{E862547A-8517-3B41-AF02-ACBB15CF8AED}" srcOrd="0" destOrd="0" presId="urn:microsoft.com/office/officeart/2016/7/layout/VerticalSolidActionList"/>
    <dgm:cxn modelId="{1E580E62-91A2-A048-951F-A34FB5186AEB}" type="presParOf" srcId="{E862547A-8517-3B41-AF02-ACBB15CF8AED}" destId="{253806B7-BA50-6A43-AE5F-70F614982226}" srcOrd="0" destOrd="0" presId="urn:microsoft.com/office/officeart/2016/7/layout/VerticalSolidActionList"/>
    <dgm:cxn modelId="{28DE86E4-2F12-CB4F-AF67-014AA5349C2B}" type="presParOf" srcId="{E862547A-8517-3B41-AF02-ACBB15CF8AED}" destId="{0A95C796-147E-334D-9330-28D701130B1C}" srcOrd="1" destOrd="0" presId="urn:microsoft.com/office/officeart/2016/7/layout/VerticalSolidActionList"/>
    <dgm:cxn modelId="{403F00E3-FFEE-6347-AF5A-E52DE7ABFA3A}" type="presParOf" srcId="{F7F386A8-655D-0B4A-873D-3788ECCD2DA1}" destId="{B17BB38F-BCA9-894E-9CA5-CC882AF74496}" srcOrd="1" destOrd="0" presId="urn:microsoft.com/office/officeart/2016/7/layout/VerticalSolidActionList"/>
    <dgm:cxn modelId="{95542815-71E8-0146-A968-C730CF17DA75}" type="presParOf" srcId="{F7F386A8-655D-0B4A-873D-3788ECCD2DA1}" destId="{817FBB14-66B0-714B-A70E-DE1770D6F21F}" srcOrd="2" destOrd="0" presId="urn:microsoft.com/office/officeart/2016/7/layout/VerticalSolidActionList"/>
    <dgm:cxn modelId="{138EA86C-7689-834E-BBC8-D7F22AD582A5}" type="presParOf" srcId="{817FBB14-66B0-714B-A70E-DE1770D6F21F}" destId="{9A81A5BB-764D-7C49-AA0F-DBC1DCF749C3}" srcOrd="0" destOrd="0" presId="urn:microsoft.com/office/officeart/2016/7/layout/VerticalSolidActionList"/>
    <dgm:cxn modelId="{AE843D86-39FD-D344-9692-668EDFBCC436}" type="presParOf" srcId="{817FBB14-66B0-714B-A70E-DE1770D6F21F}" destId="{7A9A6A8A-1BBD-F64C-8E46-2C42E9D949DC}" srcOrd="1" destOrd="0" presId="urn:microsoft.com/office/officeart/2016/7/layout/VerticalSolidActionList"/>
    <dgm:cxn modelId="{D8C9A491-9C8C-7649-85DB-17A36A2FBC84}" type="presParOf" srcId="{F7F386A8-655D-0B4A-873D-3788ECCD2DA1}" destId="{EF143075-D457-A649-89BA-8698F9E8BC35}" srcOrd="3" destOrd="0" presId="urn:microsoft.com/office/officeart/2016/7/layout/VerticalSolidActionList"/>
    <dgm:cxn modelId="{EACEFDEB-82C7-A041-B1BA-B3943CE4F8B5}" type="presParOf" srcId="{F7F386A8-655D-0B4A-873D-3788ECCD2DA1}" destId="{C817A9BC-FB57-184E-AF49-2D03302F373A}" srcOrd="4" destOrd="0" presId="urn:microsoft.com/office/officeart/2016/7/layout/VerticalSolidActionList"/>
    <dgm:cxn modelId="{89C31CC8-0608-6541-BB58-8162C177D39F}" type="presParOf" srcId="{C817A9BC-FB57-184E-AF49-2D03302F373A}" destId="{E4402C50-1854-C44F-82B3-19DD5145BC9A}" srcOrd="0" destOrd="0" presId="urn:microsoft.com/office/officeart/2016/7/layout/VerticalSolidActionList"/>
    <dgm:cxn modelId="{96BCB41A-EA2B-1F4A-BA75-5E90B50EF998}" type="presParOf" srcId="{C817A9BC-FB57-184E-AF49-2D03302F373A}" destId="{4765E6CA-9343-8343-851D-5128967DC9C3}" srcOrd="1" destOrd="0" presId="urn:microsoft.com/office/officeart/2016/7/layout/VerticalSolidActionList"/>
    <dgm:cxn modelId="{342F974E-14BC-A444-A7FF-1A27880AF7BD}" type="presParOf" srcId="{F7F386A8-655D-0B4A-873D-3788ECCD2DA1}" destId="{3FE46A9D-4D4E-EF4C-8654-EA3DC41B44F2}" srcOrd="5" destOrd="0" presId="urn:microsoft.com/office/officeart/2016/7/layout/VerticalSolidActionList"/>
    <dgm:cxn modelId="{F4761450-632C-0542-95A5-F69C533DA735}" type="presParOf" srcId="{F7F386A8-655D-0B4A-873D-3788ECCD2DA1}" destId="{72564D4D-7AEF-7F48-B615-73FE4E30E256}" srcOrd="6" destOrd="0" presId="urn:microsoft.com/office/officeart/2016/7/layout/VerticalSolidActionList"/>
    <dgm:cxn modelId="{4D024581-33AB-A64D-BBCA-716BA9EF36BD}" type="presParOf" srcId="{72564D4D-7AEF-7F48-B615-73FE4E30E256}" destId="{6E96C133-C777-6C43-8805-F21A602D82F2}" srcOrd="0" destOrd="0" presId="urn:microsoft.com/office/officeart/2016/7/layout/VerticalSolidActionList"/>
    <dgm:cxn modelId="{D5068548-7779-6E47-9C3E-43A221346530}" type="presParOf" srcId="{72564D4D-7AEF-7F48-B615-73FE4E30E256}" destId="{874587C9-6ED5-444E-B1B7-EEC5D80D12EA}" srcOrd="1" destOrd="0" presId="urn:microsoft.com/office/officeart/2016/7/layout/VerticalSolidActionList"/>
    <dgm:cxn modelId="{3BD32FC3-9928-3945-9C36-A1F593FEF757}" type="presParOf" srcId="{F7F386A8-655D-0B4A-873D-3788ECCD2DA1}" destId="{1247D063-C4C3-B343-B607-6B9F9BC86D83}" srcOrd="7" destOrd="0" presId="urn:microsoft.com/office/officeart/2016/7/layout/VerticalSolidActionList"/>
    <dgm:cxn modelId="{B54E624F-6E99-7F4E-BF78-75E668E6C06C}" type="presParOf" srcId="{F7F386A8-655D-0B4A-873D-3788ECCD2DA1}" destId="{D8030E91-1C8C-274F-8B84-EEB9B0EA768E}" srcOrd="8" destOrd="0" presId="urn:microsoft.com/office/officeart/2016/7/layout/VerticalSolidActionList"/>
    <dgm:cxn modelId="{A5468C28-4A34-754C-99F2-55B59AD7F2F4}" type="presParOf" srcId="{D8030E91-1C8C-274F-8B84-EEB9B0EA768E}" destId="{1194EE74-51DA-0548-A3BC-2572271FEC03}" srcOrd="0" destOrd="0" presId="urn:microsoft.com/office/officeart/2016/7/layout/VerticalSolidActionList"/>
    <dgm:cxn modelId="{C3A7FAE0-9741-5644-A7B1-0720EC08CC6B}" type="presParOf" srcId="{D8030E91-1C8C-274F-8B84-EEB9B0EA768E}" destId="{C0E911B7-2AFD-394A-ADA3-71BE22698E6A}" srcOrd="1" destOrd="0" presId="urn:microsoft.com/office/officeart/2016/7/layout/VerticalSolidActionList"/>
    <dgm:cxn modelId="{B28D5710-9557-0742-98AB-FA75E13144CB}" type="presParOf" srcId="{F7F386A8-655D-0B4A-873D-3788ECCD2DA1}" destId="{EC4B65BF-A01D-1A4B-81A9-7A86577B8BC3}" srcOrd="9" destOrd="0" presId="urn:microsoft.com/office/officeart/2016/7/layout/VerticalSolidActionList"/>
    <dgm:cxn modelId="{4DF5E78A-C753-5441-B278-C8679DFF3510}" type="presParOf" srcId="{F7F386A8-655D-0B4A-873D-3788ECCD2DA1}" destId="{2DAB16F5-6079-FC43-BB50-5F250E964787}" srcOrd="10" destOrd="0" presId="urn:microsoft.com/office/officeart/2016/7/layout/VerticalSolidActionList"/>
    <dgm:cxn modelId="{81C74099-B480-6643-84C7-06B1C96538AE}" type="presParOf" srcId="{2DAB16F5-6079-FC43-BB50-5F250E964787}" destId="{D9FA3CDE-D636-D24D-A8C1-4CF7EE590EDF}" srcOrd="0" destOrd="0" presId="urn:microsoft.com/office/officeart/2016/7/layout/VerticalSolidActionList"/>
    <dgm:cxn modelId="{9E01861D-71B9-5244-8BB8-5FF721491C08}" type="presParOf" srcId="{2DAB16F5-6079-FC43-BB50-5F250E964787}" destId="{303D5076-18BA-D545-88FA-4577E9EBE3F1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9EE23F-490F-4569-B112-F4572475C8F3}" type="doc">
      <dgm:prSet loTypeId="urn:microsoft.com/office/officeart/2016/7/layout/VerticalSolidActionList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6CD7020-FC9F-415D-AB2B-755087FC0316}">
      <dgm:prSet custT="1"/>
      <dgm:spPr>
        <a:xfrm>
          <a:off x="0" y="2707"/>
          <a:ext cx="1415393" cy="1188060"/>
        </a:xfrm>
        <a:prstGeom prst="rect">
          <a:avLst/>
        </a:prstGeom>
        <a:gradFill rotWithShape="0">
          <a:gsLst>
            <a:gs pos="0">
              <a:srgbClr val="A3A3C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3A3C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3A3C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Teaching</a:t>
          </a:r>
        </a:p>
      </dgm:t>
    </dgm:pt>
    <dgm:pt modelId="{5C972CF3-E1EF-4E39-A180-0F514EDAFFDB}" type="parTrans" cxnId="{CBA0E001-A299-4D69-9E10-866AF122B7F5}">
      <dgm:prSet/>
      <dgm:spPr/>
      <dgm:t>
        <a:bodyPr/>
        <a:lstStyle/>
        <a:p>
          <a:endParaRPr lang="en-US"/>
        </a:p>
      </dgm:t>
    </dgm:pt>
    <dgm:pt modelId="{05F3A952-BEC9-4B8F-9A4A-D75CFABCF9BF}" type="sibTrans" cxnId="{CBA0E001-A299-4D69-9E10-866AF122B7F5}">
      <dgm:prSet/>
      <dgm:spPr/>
      <dgm:t>
        <a:bodyPr/>
        <a:lstStyle/>
        <a:p>
          <a:endParaRPr lang="en-US"/>
        </a:p>
      </dgm:t>
    </dgm:pt>
    <dgm:pt modelId="{3A899BDF-4BD0-4084-B815-C11F0BB74B55}">
      <dgm:prSet/>
      <dgm:spPr>
        <a:xfrm>
          <a:off x="1415393" y="2707"/>
          <a:ext cx="5661572" cy="1188060"/>
        </a:xfrm>
        <a:prstGeom prst="rect">
          <a:avLst/>
        </a:prstGeom>
        <a:solidFill>
          <a:srgbClr val="A3A3C1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A3A3C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teaching patients appropriate oral hygiene strategies to maintain oral health;  (e.g., tooth brushing, flossing and rinsing)</a:t>
          </a:r>
        </a:p>
      </dgm:t>
    </dgm:pt>
    <dgm:pt modelId="{837EC1CE-0C9A-47F5-99CF-F63189E23A82}" type="parTrans" cxnId="{61EB66A4-302F-4BA7-A5FC-5DCC5452A3C5}">
      <dgm:prSet/>
      <dgm:spPr/>
      <dgm:t>
        <a:bodyPr/>
        <a:lstStyle/>
        <a:p>
          <a:endParaRPr lang="en-US"/>
        </a:p>
      </dgm:t>
    </dgm:pt>
    <dgm:pt modelId="{FBEEA576-29F0-45AF-8E02-2597C3AD95E7}" type="sibTrans" cxnId="{61EB66A4-302F-4BA7-A5FC-5DCC5452A3C5}">
      <dgm:prSet/>
      <dgm:spPr/>
      <dgm:t>
        <a:bodyPr/>
        <a:lstStyle/>
        <a:p>
          <a:endParaRPr lang="en-US"/>
        </a:p>
      </dgm:t>
    </dgm:pt>
    <dgm:pt modelId="{CE2A0A77-DCAB-41B9-8052-7AAA08EFB783}">
      <dgm:prSet custT="1"/>
      <dgm:spPr>
        <a:xfrm>
          <a:off x="0" y="1262051"/>
          <a:ext cx="1415393" cy="1188060"/>
        </a:xfrm>
        <a:prstGeom prst="rect">
          <a:avLst/>
        </a:prstGeom>
        <a:gradFill rotWithShape="0">
          <a:gsLst>
            <a:gs pos="0">
              <a:srgbClr val="A3A3C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3A3C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3A3C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Taking</a:t>
          </a:r>
        </a:p>
      </dgm:t>
    </dgm:pt>
    <dgm:pt modelId="{C7755BE1-7215-4463-9905-7B5AB9AF15A8}" type="parTrans" cxnId="{B3BE2F32-D136-40F6-9594-8E73F6284D0F}">
      <dgm:prSet/>
      <dgm:spPr/>
      <dgm:t>
        <a:bodyPr/>
        <a:lstStyle/>
        <a:p>
          <a:endParaRPr lang="en-US"/>
        </a:p>
      </dgm:t>
    </dgm:pt>
    <dgm:pt modelId="{65AC2D10-A0B7-44FC-8398-C0F1ACE70255}" type="sibTrans" cxnId="{B3BE2F32-D136-40F6-9594-8E73F6284D0F}">
      <dgm:prSet/>
      <dgm:spPr/>
      <dgm:t>
        <a:bodyPr/>
        <a:lstStyle/>
        <a:p>
          <a:endParaRPr lang="en-US"/>
        </a:p>
      </dgm:t>
    </dgm:pt>
    <dgm:pt modelId="{3C29045B-FE88-4490-AC25-530CD2EC23EC}">
      <dgm:prSet/>
      <dgm:spPr>
        <a:xfrm>
          <a:off x="1415393" y="1262051"/>
          <a:ext cx="5661572" cy="1188060"/>
        </a:xfrm>
        <a:prstGeom prst="rect">
          <a:avLst/>
        </a:prstGeom>
        <a:solidFill>
          <a:srgbClr val="A3A3C1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A3A3C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taking impressions of patients' teeth for study casts (models of teeth)</a:t>
          </a:r>
        </a:p>
      </dgm:t>
    </dgm:pt>
    <dgm:pt modelId="{3536A691-F830-4FB8-B924-8ED6211CA3B7}" type="parTrans" cxnId="{7DEBE7B3-13C9-45AC-A512-6C43FD48F8D1}">
      <dgm:prSet/>
      <dgm:spPr/>
      <dgm:t>
        <a:bodyPr/>
        <a:lstStyle/>
        <a:p>
          <a:endParaRPr lang="en-US"/>
        </a:p>
      </dgm:t>
    </dgm:pt>
    <dgm:pt modelId="{CD779A5B-317B-4730-928B-00988011FBBA}" type="sibTrans" cxnId="{7DEBE7B3-13C9-45AC-A512-6C43FD48F8D1}">
      <dgm:prSet/>
      <dgm:spPr/>
      <dgm:t>
        <a:bodyPr/>
        <a:lstStyle/>
        <a:p>
          <a:endParaRPr lang="en-US"/>
        </a:p>
      </dgm:t>
    </dgm:pt>
    <dgm:pt modelId="{C7C9BCAB-B387-4303-90D8-6CFA231EA734}">
      <dgm:prSet custT="1"/>
      <dgm:spPr>
        <a:xfrm>
          <a:off x="0" y="2521394"/>
          <a:ext cx="1415393" cy="1188060"/>
        </a:xfrm>
        <a:prstGeom prst="rect">
          <a:avLst/>
        </a:prstGeom>
        <a:gradFill rotWithShape="0">
          <a:gsLst>
            <a:gs pos="0">
              <a:srgbClr val="A3A3C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3A3C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3A3C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Performing</a:t>
          </a:r>
        </a:p>
      </dgm:t>
    </dgm:pt>
    <dgm:pt modelId="{5DC701B0-B8F1-44FA-859F-BF1E5415C373}" type="parTrans" cxnId="{11461D8A-1436-42A6-A373-36C950158D9E}">
      <dgm:prSet/>
      <dgm:spPr/>
      <dgm:t>
        <a:bodyPr/>
        <a:lstStyle/>
        <a:p>
          <a:endParaRPr lang="en-US"/>
        </a:p>
      </dgm:t>
    </dgm:pt>
    <dgm:pt modelId="{D8BE513B-93AD-4FE2-BD26-F4816F382B19}" type="sibTrans" cxnId="{11461D8A-1436-42A6-A373-36C950158D9E}">
      <dgm:prSet/>
      <dgm:spPr/>
      <dgm:t>
        <a:bodyPr/>
        <a:lstStyle/>
        <a:p>
          <a:endParaRPr lang="en-US"/>
        </a:p>
      </dgm:t>
    </dgm:pt>
    <dgm:pt modelId="{785B6660-3907-429F-B246-FEDFE22B53E8}">
      <dgm:prSet/>
      <dgm:spPr>
        <a:xfrm>
          <a:off x="1415393" y="2521394"/>
          <a:ext cx="5661572" cy="1188060"/>
        </a:xfrm>
        <a:prstGeom prst="rect">
          <a:avLst/>
        </a:prstGeom>
        <a:solidFill>
          <a:srgbClr val="A3A3C1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A3A3C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performing office management tasks that often require the use of a personal computer</a:t>
          </a:r>
        </a:p>
      </dgm:t>
    </dgm:pt>
    <dgm:pt modelId="{70738243-66EA-4E97-9445-8F072BBB7AF5}" type="parTrans" cxnId="{33922CC5-6339-4668-AF8F-73758C512D94}">
      <dgm:prSet/>
      <dgm:spPr/>
      <dgm:t>
        <a:bodyPr/>
        <a:lstStyle/>
        <a:p>
          <a:endParaRPr lang="en-US"/>
        </a:p>
      </dgm:t>
    </dgm:pt>
    <dgm:pt modelId="{1DBFB2AB-4328-44C9-876F-8B4CAFF140B0}" type="sibTrans" cxnId="{33922CC5-6339-4668-AF8F-73758C512D94}">
      <dgm:prSet/>
      <dgm:spPr/>
      <dgm:t>
        <a:bodyPr/>
        <a:lstStyle/>
        <a:p>
          <a:endParaRPr lang="en-US"/>
        </a:p>
      </dgm:t>
    </dgm:pt>
    <dgm:pt modelId="{DC33F749-AA3C-4F89-8383-50E0350BFC3F}">
      <dgm:prSet custT="1"/>
      <dgm:spPr>
        <a:xfrm>
          <a:off x="0" y="3780738"/>
          <a:ext cx="1415393" cy="1188060"/>
        </a:xfrm>
        <a:prstGeom prst="rect">
          <a:avLst/>
        </a:prstGeom>
        <a:gradFill rotWithShape="0">
          <a:gsLst>
            <a:gs pos="0">
              <a:srgbClr val="A3A3C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3A3C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3A3C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Connect</a:t>
          </a:r>
        </a:p>
      </dgm:t>
    </dgm:pt>
    <dgm:pt modelId="{4EA25670-51A1-41AA-9E7C-B439B930C58D}" type="parTrans" cxnId="{49D9263B-7DEA-4A4C-B4B9-58C8FDBD716C}">
      <dgm:prSet/>
      <dgm:spPr/>
      <dgm:t>
        <a:bodyPr/>
        <a:lstStyle/>
        <a:p>
          <a:endParaRPr lang="en-US"/>
        </a:p>
      </dgm:t>
    </dgm:pt>
    <dgm:pt modelId="{2A6A3614-3A4A-4234-B463-66B0862AD38A}" type="sibTrans" cxnId="{49D9263B-7DEA-4A4C-B4B9-58C8FDBD716C}">
      <dgm:prSet/>
      <dgm:spPr/>
      <dgm:t>
        <a:bodyPr/>
        <a:lstStyle/>
        <a:p>
          <a:endParaRPr lang="en-US"/>
        </a:p>
      </dgm:t>
    </dgm:pt>
    <dgm:pt modelId="{C56333AE-38A2-4A16-BEEF-650D5E6F57D1}">
      <dgm:prSet/>
      <dgm:spPr>
        <a:xfrm>
          <a:off x="1415393" y="3780738"/>
          <a:ext cx="5661572" cy="1188060"/>
        </a:xfrm>
        <a:prstGeom prst="rect">
          <a:avLst/>
        </a:prstGeom>
        <a:solidFill>
          <a:srgbClr val="A3A3C1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A3A3C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communicating with patients and suppliers (e.g., scheduling appointments, answering the telephone, billing and ordering supplies)</a:t>
          </a:r>
        </a:p>
      </dgm:t>
    </dgm:pt>
    <dgm:pt modelId="{A6572932-3014-42A0-B595-C1E3C02AF1A7}" type="parTrans" cxnId="{B0667C23-46E7-42BC-ADCB-C436B303DF7C}">
      <dgm:prSet/>
      <dgm:spPr/>
      <dgm:t>
        <a:bodyPr/>
        <a:lstStyle/>
        <a:p>
          <a:endParaRPr lang="en-US"/>
        </a:p>
      </dgm:t>
    </dgm:pt>
    <dgm:pt modelId="{EEF36C02-996F-4517-B85B-D558E1920ABB}" type="sibTrans" cxnId="{B0667C23-46E7-42BC-ADCB-C436B303DF7C}">
      <dgm:prSet/>
      <dgm:spPr/>
      <dgm:t>
        <a:bodyPr/>
        <a:lstStyle/>
        <a:p>
          <a:endParaRPr lang="en-US"/>
        </a:p>
      </dgm:t>
    </dgm:pt>
    <dgm:pt modelId="{B793062E-0FDC-4E33-9A0B-7C2AE5FE561E}">
      <dgm:prSet/>
      <dgm:spPr>
        <a:xfrm>
          <a:off x="0" y="5040082"/>
          <a:ext cx="1415393" cy="1188060"/>
        </a:xfrm>
        <a:prstGeom prst="rect">
          <a:avLst/>
        </a:prstGeom>
        <a:gradFill rotWithShape="0">
          <a:gsLst>
            <a:gs pos="0">
              <a:srgbClr val="A3A3C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3A3C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3A3C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Helping</a:t>
          </a:r>
        </a:p>
      </dgm:t>
    </dgm:pt>
    <dgm:pt modelId="{43D83814-7FDE-4002-AB41-4DE2C2EBB660}" type="parTrans" cxnId="{EB4082F8-F576-45A1-9D05-18DC5EAADAE0}">
      <dgm:prSet/>
      <dgm:spPr/>
      <dgm:t>
        <a:bodyPr/>
        <a:lstStyle/>
        <a:p>
          <a:endParaRPr lang="en-US"/>
        </a:p>
      </dgm:t>
    </dgm:pt>
    <dgm:pt modelId="{9CEDF298-45C8-43D5-B201-E6AB7EF6F281}" type="sibTrans" cxnId="{EB4082F8-F576-45A1-9D05-18DC5EAADAE0}">
      <dgm:prSet/>
      <dgm:spPr/>
      <dgm:t>
        <a:bodyPr/>
        <a:lstStyle/>
        <a:p>
          <a:endParaRPr lang="en-US"/>
        </a:p>
      </dgm:t>
    </dgm:pt>
    <dgm:pt modelId="{D66DC103-D3F7-478C-9A44-7E428A6A030D}">
      <dgm:prSet/>
      <dgm:spPr>
        <a:xfrm>
          <a:off x="1415393" y="5040082"/>
          <a:ext cx="5661572" cy="1188060"/>
        </a:xfrm>
        <a:prstGeom prst="rect">
          <a:avLst/>
        </a:prstGeom>
        <a:solidFill>
          <a:srgbClr val="A3A3C1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A3A3C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helping to provide direct patient care in all dental specialties, including orthodontics, pediatric dentistry, periodontics and oral surgery</a:t>
          </a:r>
        </a:p>
      </dgm:t>
    </dgm:pt>
    <dgm:pt modelId="{52DFE130-30B8-4DA9-A5F1-9C84661CAE36}" type="parTrans" cxnId="{59416DA5-D51F-4E17-905E-B78BA43016B4}">
      <dgm:prSet/>
      <dgm:spPr/>
      <dgm:t>
        <a:bodyPr/>
        <a:lstStyle/>
        <a:p>
          <a:endParaRPr lang="en-US"/>
        </a:p>
      </dgm:t>
    </dgm:pt>
    <dgm:pt modelId="{EC9C47A2-38D1-4B8D-B970-40A47C1FC9B8}" type="sibTrans" cxnId="{59416DA5-D51F-4E17-905E-B78BA43016B4}">
      <dgm:prSet/>
      <dgm:spPr/>
      <dgm:t>
        <a:bodyPr/>
        <a:lstStyle/>
        <a:p>
          <a:endParaRPr lang="en-US"/>
        </a:p>
      </dgm:t>
    </dgm:pt>
    <dgm:pt modelId="{3DC959E1-9FD0-4A4D-BD51-F05D61BB69BA}" type="pres">
      <dgm:prSet presAssocID="{2B9EE23F-490F-4569-B112-F4572475C8F3}" presName="Name0" presStyleCnt="0">
        <dgm:presLayoutVars>
          <dgm:dir/>
          <dgm:animLvl val="lvl"/>
          <dgm:resizeHandles val="exact"/>
        </dgm:presLayoutVars>
      </dgm:prSet>
      <dgm:spPr/>
    </dgm:pt>
    <dgm:pt modelId="{EF0E76E4-C499-6B40-9BF1-859E2CC55CA7}" type="pres">
      <dgm:prSet presAssocID="{C6CD7020-FC9F-415D-AB2B-755087FC0316}" presName="linNode" presStyleCnt="0"/>
      <dgm:spPr/>
    </dgm:pt>
    <dgm:pt modelId="{E7DEBF58-0470-4A42-ADEE-2176B249810D}" type="pres">
      <dgm:prSet presAssocID="{C6CD7020-FC9F-415D-AB2B-755087FC0316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746ECF67-7F8B-F740-9B5C-E9AF938AC9C2}" type="pres">
      <dgm:prSet presAssocID="{C6CD7020-FC9F-415D-AB2B-755087FC0316}" presName="descendantText" presStyleLbl="alignAccFollowNode1" presStyleIdx="0" presStyleCnt="5">
        <dgm:presLayoutVars>
          <dgm:bulletEnabled/>
        </dgm:presLayoutVars>
      </dgm:prSet>
      <dgm:spPr/>
    </dgm:pt>
    <dgm:pt modelId="{80784CA2-F81C-AE44-9183-8282C12656B1}" type="pres">
      <dgm:prSet presAssocID="{05F3A952-BEC9-4B8F-9A4A-D75CFABCF9BF}" presName="sp" presStyleCnt="0"/>
      <dgm:spPr/>
    </dgm:pt>
    <dgm:pt modelId="{58ED67D1-9807-7346-B09C-12B8781E7D97}" type="pres">
      <dgm:prSet presAssocID="{CE2A0A77-DCAB-41B9-8052-7AAA08EFB783}" presName="linNode" presStyleCnt="0"/>
      <dgm:spPr/>
    </dgm:pt>
    <dgm:pt modelId="{F8A3827C-FDC6-ED46-87CE-22DDEB22993A}" type="pres">
      <dgm:prSet presAssocID="{CE2A0A77-DCAB-41B9-8052-7AAA08EFB783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940E6D63-C068-454B-8ADD-469D8C25392F}" type="pres">
      <dgm:prSet presAssocID="{CE2A0A77-DCAB-41B9-8052-7AAA08EFB783}" presName="descendantText" presStyleLbl="alignAccFollowNode1" presStyleIdx="1" presStyleCnt="5">
        <dgm:presLayoutVars>
          <dgm:bulletEnabled/>
        </dgm:presLayoutVars>
      </dgm:prSet>
      <dgm:spPr/>
    </dgm:pt>
    <dgm:pt modelId="{F6ABD870-18FE-D446-87F6-7CA8ED33D49C}" type="pres">
      <dgm:prSet presAssocID="{65AC2D10-A0B7-44FC-8398-C0F1ACE70255}" presName="sp" presStyleCnt="0"/>
      <dgm:spPr/>
    </dgm:pt>
    <dgm:pt modelId="{CEC7FE4B-7B24-2846-9176-C2C3FC949A23}" type="pres">
      <dgm:prSet presAssocID="{C7C9BCAB-B387-4303-90D8-6CFA231EA734}" presName="linNode" presStyleCnt="0"/>
      <dgm:spPr/>
    </dgm:pt>
    <dgm:pt modelId="{D7D9FFE7-4524-2341-B1D7-552D285928E8}" type="pres">
      <dgm:prSet presAssocID="{C7C9BCAB-B387-4303-90D8-6CFA231EA734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B487A6D9-7F66-2C45-B326-167E65B62990}" type="pres">
      <dgm:prSet presAssocID="{C7C9BCAB-B387-4303-90D8-6CFA231EA734}" presName="descendantText" presStyleLbl="alignAccFollowNode1" presStyleIdx="2" presStyleCnt="5">
        <dgm:presLayoutVars>
          <dgm:bulletEnabled/>
        </dgm:presLayoutVars>
      </dgm:prSet>
      <dgm:spPr/>
    </dgm:pt>
    <dgm:pt modelId="{FAEC5FF8-0AEF-F147-9925-E156D6B081E0}" type="pres">
      <dgm:prSet presAssocID="{D8BE513B-93AD-4FE2-BD26-F4816F382B19}" presName="sp" presStyleCnt="0"/>
      <dgm:spPr/>
    </dgm:pt>
    <dgm:pt modelId="{4365D808-3F5C-7143-8D81-E047AD7D352C}" type="pres">
      <dgm:prSet presAssocID="{DC33F749-AA3C-4F89-8383-50E0350BFC3F}" presName="linNode" presStyleCnt="0"/>
      <dgm:spPr/>
    </dgm:pt>
    <dgm:pt modelId="{E590850A-70FE-1343-80C0-7EF6599E031B}" type="pres">
      <dgm:prSet presAssocID="{DC33F749-AA3C-4F89-8383-50E0350BFC3F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966B586A-E4E2-754C-B02C-7710C6D7B7CF}" type="pres">
      <dgm:prSet presAssocID="{DC33F749-AA3C-4F89-8383-50E0350BFC3F}" presName="descendantText" presStyleLbl="alignAccFollowNode1" presStyleIdx="3" presStyleCnt="5">
        <dgm:presLayoutVars>
          <dgm:bulletEnabled/>
        </dgm:presLayoutVars>
      </dgm:prSet>
      <dgm:spPr/>
    </dgm:pt>
    <dgm:pt modelId="{46995B7C-AA2C-404D-87A0-96355FC5B0BC}" type="pres">
      <dgm:prSet presAssocID="{2A6A3614-3A4A-4234-B463-66B0862AD38A}" presName="sp" presStyleCnt="0"/>
      <dgm:spPr/>
    </dgm:pt>
    <dgm:pt modelId="{0A1E3671-7B67-0145-8154-1DF6CE89A3A7}" type="pres">
      <dgm:prSet presAssocID="{B793062E-0FDC-4E33-9A0B-7C2AE5FE561E}" presName="linNode" presStyleCnt="0"/>
      <dgm:spPr/>
    </dgm:pt>
    <dgm:pt modelId="{98069D30-9B5E-4E48-84BB-EA9187F0746E}" type="pres">
      <dgm:prSet presAssocID="{B793062E-0FDC-4E33-9A0B-7C2AE5FE561E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4B855B6F-2550-7446-B983-1D9061D389F7}" type="pres">
      <dgm:prSet presAssocID="{B793062E-0FDC-4E33-9A0B-7C2AE5FE561E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CBA0E001-A299-4D69-9E10-866AF122B7F5}" srcId="{2B9EE23F-490F-4569-B112-F4572475C8F3}" destId="{C6CD7020-FC9F-415D-AB2B-755087FC0316}" srcOrd="0" destOrd="0" parTransId="{5C972CF3-E1EF-4E39-A180-0F514EDAFFDB}" sibTransId="{05F3A952-BEC9-4B8F-9A4A-D75CFABCF9BF}"/>
    <dgm:cxn modelId="{B0667C23-46E7-42BC-ADCB-C436B303DF7C}" srcId="{DC33F749-AA3C-4F89-8383-50E0350BFC3F}" destId="{C56333AE-38A2-4A16-BEEF-650D5E6F57D1}" srcOrd="0" destOrd="0" parTransId="{A6572932-3014-42A0-B595-C1E3C02AF1A7}" sibTransId="{EEF36C02-996F-4517-B85B-D558E1920ABB}"/>
    <dgm:cxn modelId="{60E8E631-4E30-4F49-B98F-7C0AB74373FD}" type="presOf" srcId="{C6CD7020-FC9F-415D-AB2B-755087FC0316}" destId="{E7DEBF58-0470-4A42-ADEE-2176B249810D}" srcOrd="0" destOrd="0" presId="urn:microsoft.com/office/officeart/2016/7/layout/VerticalSolidActionList"/>
    <dgm:cxn modelId="{B3BE2F32-D136-40F6-9594-8E73F6284D0F}" srcId="{2B9EE23F-490F-4569-B112-F4572475C8F3}" destId="{CE2A0A77-DCAB-41B9-8052-7AAA08EFB783}" srcOrd="1" destOrd="0" parTransId="{C7755BE1-7215-4463-9905-7B5AB9AF15A8}" sibTransId="{65AC2D10-A0B7-44FC-8398-C0F1ACE70255}"/>
    <dgm:cxn modelId="{49D9263B-7DEA-4A4C-B4B9-58C8FDBD716C}" srcId="{2B9EE23F-490F-4569-B112-F4572475C8F3}" destId="{DC33F749-AA3C-4F89-8383-50E0350BFC3F}" srcOrd="3" destOrd="0" parTransId="{4EA25670-51A1-41AA-9E7C-B439B930C58D}" sibTransId="{2A6A3614-3A4A-4234-B463-66B0862AD38A}"/>
    <dgm:cxn modelId="{EDBE993C-7386-844E-BC04-CC8CD588F3CF}" type="presOf" srcId="{3C29045B-FE88-4490-AC25-530CD2EC23EC}" destId="{940E6D63-C068-454B-8ADD-469D8C25392F}" srcOrd="0" destOrd="0" presId="urn:microsoft.com/office/officeart/2016/7/layout/VerticalSolidActionList"/>
    <dgm:cxn modelId="{30499B48-DF29-C348-9306-6BD1FA2977C3}" type="presOf" srcId="{3A899BDF-4BD0-4084-B815-C11F0BB74B55}" destId="{746ECF67-7F8B-F740-9B5C-E9AF938AC9C2}" srcOrd="0" destOrd="0" presId="urn:microsoft.com/office/officeart/2016/7/layout/VerticalSolidActionList"/>
    <dgm:cxn modelId="{4E405C7F-A5EC-A94D-9391-D53D07B7E09B}" type="presOf" srcId="{2B9EE23F-490F-4569-B112-F4572475C8F3}" destId="{3DC959E1-9FD0-4A4D-BD51-F05D61BB69BA}" srcOrd="0" destOrd="0" presId="urn:microsoft.com/office/officeart/2016/7/layout/VerticalSolidActionList"/>
    <dgm:cxn modelId="{F09FEA88-4B94-A24C-BF36-C6117AE4DFA0}" type="presOf" srcId="{C56333AE-38A2-4A16-BEEF-650D5E6F57D1}" destId="{966B586A-E4E2-754C-B02C-7710C6D7B7CF}" srcOrd="0" destOrd="0" presId="urn:microsoft.com/office/officeart/2016/7/layout/VerticalSolidActionList"/>
    <dgm:cxn modelId="{11461D8A-1436-42A6-A373-36C950158D9E}" srcId="{2B9EE23F-490F-4569-B112-F4572475C8F3}" destId="{C7C9BCAB-B387-4303-90D8-6CFA231EA734}" srcOrd="2" destOrd="0" parTransId="{5DC701B0-B8F1-44FA-859F-BF1E5415C373}" sibTransId="{D8BE513B-93AD-4FE2-BD26-F4816F382B19}"/>
    <dgm:cxn modelId="{BA1CFF91-F696-E243-83CB-9290520821A1}" type="presOf" srcId="{785B6660-3907-429F-B246-FEDFE22B53E8}" destId="{B487A6D9-7F66-2C45-B326-167E65B62990}" srcOrd="0" destOrd="0" presId="urn:microsoft.com/office/officeart/2016/7/layout/VerticalSolidActionList"/>
    <dgm:cxn modelId="{38CB5799-72E3-C242-9473-E778F4D62368}" type="presOf" srcId="{CE2A0A77-DCAB-41B9-8052-7AAA08EFB783}" destId="{F8A3827C-FDC6-ED46-87CE-22DDEB22993A}" srcOrd="0" destOrd="0" presId="urn:microsoft.com/office/officeart/2016/7/layout/VerticalSolidActionList"/>
    <dgm:cxn modelId="{61EB66A4-302F-4BA7-A5FC-5DCC5452A3C5}" srcId="{C6CD7020-FC9F-415D-AB2B-755087FC0316}" destId="{3A899BDF-4BD0-4084-B815-C11F0BB74B55}" srcOrd="0" destOrd="0" parTransId="{837EC1CE-0C9A-47F5-99CF-F63189E23A82}" sibTransId="{FBEEA576-29F0-45AF-8E02-2597C3AD95E7}"/>
    <dgm:cxn modelId="{59416DA5-D51F-4E17-905E-B78BA43016B4}" srcId="{B793062E-0FDC-4E33-9A0B-7C2AE5FE561E}" destId="{D66DC103-D3F7-478C-9A44-7E428A6A030D}" srcOrd="0" destOrd="0" parTransId="{52DFE130-30B8-4DA9-A5F1-9C84661CAE36}" sibTransId="{EC9C47A2-38D1-4B8D-B970-40A47C1FC9B8}"/>
    <dgm:cxn modelId="{7DEBE7B3-13C9-45AC-A512-6C43FD48F8D1}" srcId="{CE2A0A77-DCAB-41B9-8052-7AAA08EFB783}" destId="{3C29045B-FE88-4490-AC25-530CD2EC23EC}" srcOrd="0" destOrd="0" parTransId="{3536A691-F830-4FB8-B924-8ED6211CA3B7}" sibTransId="{CD779A5B-317B-4730-928B-00988011FBBA}"/>
    <dgm:cxn modelId="{61F442BE-ABD3-464C-83D0-68EEFDCBDC0E}" type="presOf" srcId="{B793062E-0FDC-4E33-9A0B-7C2AE5FE561E}" destId="{98069D30-9B5E-4E48-84BB-EA9187F0746E}" srcOrd="0" destOrd="0" presId="urn:microsoft.com/office/officeart/2016/7/layout/VerticalSolidActionList"/>
    <dgm:cxn modelId="{33922CC5-6339-4668-AF8F-73758C512D94}" srcId="{C7C9BCAB-B387-4303-90D8-6CFA231EA734}" destId="{785B6660-3907-429F-B246-FEDFE22B53E8}" srcOrd="0" destOrd="0" parTransId="{70738243-66EA-4E97-9445-8F072BBB7AF5}" sibTransId="{1DBFB2AB-4328-44C9-876F-8B4CAFF140B0}"/>
    <dgm:cxn modelId="{B6BE23D4-4A09-D140-B6E1-E465EC001FF9}" type="presOf" srcId="{DC33F749-AA3C-4F89-8383-50E0350BFC3F}" destId="{E590850A-70FE-1343-80C0-7EF6599E031B}" srcOrd="0" destOrd="0" presId="urn:microsoft.com/office/officeart/2016/7/layout/VerticalSolidActionList"/>
    <dgm:cxn modelId="{67DEE4D7-47B3-574E-9916-8BFB4223DD86}" type="presOf" srcId="{D66DC103-D3F7-478C-9A44-7E428A6A030D}" destId="{4B855B6F-2550-7446-B983-1D9061D389F7}" srcOrd="0" destOrd="0" presId="urn:microsoft.com/office/officeart/2016/7/layout/VerticalSolidActionList"/>
    <dgm:cxn modelId="{3D2346DF-53B0-714D-85E9-C6462F53CFF3}" type="presOf" srcId="{C7C9BCAB-B387-4303-90D8-6CFA231EA734}" destId="{D7D9FFE7-4524-2341-B1D7-552D285928E8}" srcOrd="0" destOrd="0" presId="urn:microsoft.com/office/officeart/2016/7/layout/VerticalSolidActionList"/>
    <dgm:cxn modelId="{EB4082F8-F576-45A1-9D05-18DC5EAADAE0}" srcId="{2B9EE23F-490F-4569-B112-F4572475C8F3}" destId="{B793062E-0FDC-4E33-9A0B-7C2AE5FE561E}" srcOrd="4" destOrd="0" parTransId="{43D83814-7FDE-4002-AB41-4DE2C2EBB660}" sibTransId="{9CEDF298-45C8-43D5-B201-E6AB7EF6F281}"/>
    <dgm:cxn modelId="{79917331-C59C-8749-87D1-ED865A9B0911}" type="presParOf" srcId="{3DC959E1-9FD0-4A4D-BD51-F05D61BB69BA}" destId="{EF0E76E4-C499-6B40-9BF1-859E2CC55CA7}" srcOrd="0" destOrd="0" presId="urn:microsoft.com/office/officeart/2016/7/layout/VerticalSolidActionList"/>
    <dgm:cxn modelId="{E83F5E99-8448-B24B-964B-B7B03A0610E0}" type="presParOf" srcId="{EF0E76E4-C499-6B40-9BF1-859E2CC55CA7}" destId="{E7DEBF58-0470-4A42-ADEE-2176B249810D}" srcOrd="0" destOrd="0" presId="urn:microsoft.com/office/officeart/2016/7/layout/VerticalSolidActionList"/>
    <dgm:cxn modelId="{856A94A0-6EAC-BF4C-ABC2-34522AC43987}" type="presParOf" srcId="{EF0E76E4-C499-6B40-9BF1-859E2CC55CA7}" destId="{746ECF67-7F8B-F740-9B5C-E9AF938AC9C2}" srcOrd="1" destOrd="0" presId="urn:microsoft.com/office/officeart/2016/7/layout/VerticalSolidActionList"/>
    <dgm:cxn modelId="{FC9ECF8B-E638-8243-A042-59EAA0052BDE}" type="presParOf" srcId="{3DC959E1-9FD0-4A4D-BD51-F05D61BB69BA}" destId="{80784CA2-F81C-AE44-9183-8282C12656B1}" srcOrd="1" destOrd="0" presId="urn:microsoft.com/office/officeart/2016/7/layout/VerticalSolidActionList"/>
    <dgm:cxn modelId="{4EFDCA55-2A7B-0D43-88CC-8383AFAF7EC9}" type="presParOf" srcId="{3DC959E1-9FD0-4A4D-BD51-F05D61BB69BA}" destId="{58ED67D1-9807-7346-B09C-12B8781E7D97}" srcOrd="2" destOrd="0" presId="urn:microsoft.com/office/officeart/2016/7/layout/VerticalSolidActionList"/>
    <dgm:cxn modelId="{1826DAE2-EB40-B042-BB52-43436A005D45}" type="presParOf" srcId="{58ED67D1-9807-7346-B09C-12B8781E7D97}" destId="{F8A3827C-FDC6-ED46-87CE-22DDEB22993A}" srcOrd="0" destOrd="0" presId="urn:microsoft.com/office/officeart/2016/7/layout/VerticalSolidActionList"/>
    <dgm:cxn modelId="{6FAE92A0-111E-1944-8D3B-91E6E5C78BA4}" type="presParOf" srcId="{58ED67D1-9807-7346-B09C-12B8781E7D97}" destId="{940E6D63-C068-454B-8ADD-469D8C25392F}" srcOrd="1" destOrd="0" presId="urn:microsoft.com/office/officeart/2016/7/layout/VerticalSolidActionList"/>
    <dgm:cxn modelId="{DDCDD2C2-DD7B-5443-8169-F60E8F4C87FB}" type="presParOf" srcId="{3DC959E1-9FD0-4A4D-BD51-F05D61BB69BA}" destId="{F6ABD870-18FE-D446-87F6-7CA8ED33D49C}" srcOrd="3" destOrd="0" presId="urn:microsoft.com/office/officeart/2016/7/layout/VerticalSolidActionList"/>
    <dgm:cxn modelId="{7B8AB674-90BA-734A-92EC-2F442CC99566}" type="presParOf" srcId="{3DC959E1-9FD0-4A4D-BD51-F05D61BB69BA}" destId="{CEC7FE4B-7B24-2846-9176-C2C3FC949A23}" srcOrd="4" destOrd="0" presId="urn:microsoft.com/office/officeart/2016/7/layout/VerticalSolidActionList"/>
    <dgm:cxn modelId="{704B6773-7959-F348-8DFA-B341EFC392EE}" type="presParOf" srcId="{CEC7FE4B-7B24-2846-9176-C2C3FC949A23}" destId="{D7D9FFE7-4524-2341-B1D7-552D285928E8}" srcOrd="0" destOrd="0" presId="urn:microsoft.com/office/officeart/2016/7/layout/VerticalSolidActionList"/>
    <dgm:cxn modelId="{A679572E-499E-3E43-B345-C11FA6CE4C73}" type="presParOf" srcId="{CEC7FE4B-7B24-2846-9176-C2C3FC949A23}" destId="{B487A6D9-7F66-2C45-B326-167E65B62990}" srcOrd="1" destOrd="0" presId="urn:microsoft.com/office/officeart/2016/7/layout/VerticalSolidActionList"/>
    <dgm:cxn modelId="{DA5779F5-0DE7-4A45-A432-C7824DFE2B53}" type="presParOf" srcId="{3DC959E1-9FD0-4A4D-BD51-F05D61BB69BA}" destId="{FAEC5FF8-0AEF-F147-9925-E156D6B081E0}" srcOrd="5" destOrd="0" presId="urn:microsoft.com/office/officeart/2016/7/layout/VerticalSolidActionList"/>
    <dgm:cxn modelId="{25F9BD4E-E45C-544B-871D-C1BA9F37DB50}" type="presParOf" srcId="{3DC959E1-9FD0-4A4D-BD51-F05D61BB69BA}" destId="{4365D808-3F5C-7143-8D81-E047AD7D352C}" srcOrd="6" destOrd="0" presId="urn:microsoft.com/office/officeart/2016/7/layout/VerticalSolidActionList"/>
    <dgm:cxn modelId="{5E8288EC-6890-DB4C-B32F-AB3667C39A85}" type="presParOf" srcId="{4365D808-3F5C-7143-8D81-E047AD7D352C}" destId="{E590850A-70FE-1343-80C0-7EF6599E031B}" srcOrd="0" destOrd="0" presId="urn:microsoft.com/office/officeart/2016/7/layout/VerticalSolidActionList"/>
    <dgm:cxn modelId="{2E70B139-39FC-4244-B84B-85E0EC973CF3}" type="presParOf" srcId="{4365D808-3F5C-7143-8D81-E047AD7D352C}" destId="{966B586A-E4E2-754C-B02C-7710C6D7B7CF}" srcOrd="1" destOrd="0" presId="urn:microsoft.com/office/officeart/2016/7/layout/VerticalSolidActionList"/>
    <dgm:cxn modelId="{9DED78B5-3860-1147-9DA0-E93B7FF090F5}" type="presParOf" srcId="{3DC959E1-9FD0-4A4D-BD51-F05D61BB69BA}" destId="{46995B7C-AA2C-404D-87A0-96355FC5B0BC}" srcOrd="7" destOrd="0" presId="urn:microsoft.com/office/officeart/2016/7/layout/VerticalSolidActionList"/>
    <dgm:cxn modelId="{9EBB321C-A9C7-8745-A993-186A6080393B}" type="presParOf" srcId="{3DC959E1-9FD0-4A4D-BD51-F05D61BB69BA}" destId="{0A1E3671-7B67-0145-8154-1DF6CE89A3A7}" srcOrd="8" destOrd="0" presId="urn:microsoft.com/office/officeart/2016/7/layout/VerticalSolidActionList"/>
    <dgm:cxn modelId="{EACBF5CF-E024-484B-AF7F-4B29AA9B2105}" type="presParOf" srcId="{0A1E3671-7B67-0145-8154-1DF6CE89A3A7}" destId="{98069D30-9B5E-4E48-84BB-EA9187F0746E}" srcOrd="0" destOrd="0" presId="urn:microsoft.com/office/officeart/2016/7/layout/VerticalSolidActionList"/>
    <dgm:cxn modelId="{50144E71-7BA5-2044-A6D4-BEB41F9D1D2E}" type="presParOf" srcId="{0A1E3671-7B67-0145-8154-1DF6CE89A3A7}" destId="{4B855B6F-2550-7446-B983-1D9061D389F7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5C796-147E-334D-9330-28D701130B1C}">
      <dsp:nvSpPr>
        <dsp:cNvPr id="0" name=""/>
        <dsp:cNvSpPr/>
      </dsp:nvSpPr>
      <dsp:spPr>
        <a:xfrm>
          <a:off x="1446556" y="762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69" tIns="251742" rIns="112269" bIns="25174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assisting the dentist during a variety of treatment procedures</a:t>
          </a:r>
        </a:p>
      </dsp:txBody>
      <dsp:txXfrm>
        <a:off x="1446556" y="762"/>
        <a:ext cx="5786227" cy="991110"/>
      </dsp:txXfrm>
    </dsp:sp>
    <dsp:sp modelId="{253806B7-BA50-6A43-AE5F-70F614982226}">
      <dsp:nvSpPr>
        <dsp:cNvPr id="0" name=""/>
        <dsp:cNvSpPr/>
      </dsp:nvSpPr>
      <dsp:spPr>
        <a:xfrm>
          <a:off x="0" y="762"/>
          <a:ext cx="1446556" cy="991110"/>
        </a:xfrm>
        <a:prstGeom prst="rect">
          <a:avLst/>
        </a:prstGeom>
        <a:solidFill>
          <a:srgbClr val="A3A3C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47" tIns="97900" rIns="76547" bIns="979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Assisting</a:t>
          </a:r>
        </a:p>
      </dsp:txBody>
      <dsp:txXfrm>
        <a:off x="0" y="762"/>
        <a:ext cx="1446556" cy="991110"/>
      </dsp:txXfrm>
    </dsp:sp>
    <dsp:sp modelId="{7A9A6A8A-1BBD-F64C-8E46-2C42E9D949DC}">
      <dsp:nvSpPr>
        <dsp:cNvPr id="0" name=""/>
        <dsp:cNvSpPr/>
      </dsp:nvSpPr>
      <dsp:spPr>
        <a:xfrm>
          <a:off x="1446556" y="1051340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51980"/>
            <a:satOff val="-2379"/>
            <a:lumOff val="-1644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51980"/>
              <a:satOff val="-2379"/>
              <a:lumOff val="-164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69" tIns="251742" rIns="112269" bIns="25174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taking and developing dental radiographs (x-rays)</a:t>
          </a:r>
        </a:p>
      </dsp:txBody>
      <dsp:txXfrm>
        <a:off x="1446556" y="1051340"/>
        <a:ext cx="5786227" cy="991110"/>
      </dsp:txXfrm>
    </dsp:sp>
    <dsp:sp modelId="{9A81A5BB-764D-7C49-AA0F-DBC1DCF749C3}">
      <dsp:nvSpPr>
        <dsp:cNvPr id="0" name=""/>
        <dsp:cNvSpPr/>
      </dsp:nvSpPr>
      <dsp:spPr>
        <a:xfrm>
          <a:off x="0" y="1051340"/>
          <a:ext cx="1446556" cy="991110"/>
        </a:xfrm>
        <a:prstGeom prst="rect">
          <a:avLst/>
        </a:prstGeom>
        <a:solidFill>
          <a:srgbClr val="A3A3C1">
            <a:hueOff val="72001"/>
            <a:satOff val="1738"/>
            <a:lumOff val="-8392"/>
            <a:alphaOff val="0"/>
          </a:srgbClr>
        </a:solidFill>
        <a:ln w="12700" cap="flat" cmpd="sng" algn="ctr">
          <a:solidFill>
            <a:srgbClr val="A3A3C1">
              <a:hueOff val="72001"/>
              <a:satOff val="1738"/>
              <a:lumOff val="-839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47" tIns="97900" rIns="76547" bIns="979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Taking and developing</a:t>
          </a:r>
        </a:p>
      </dsp:txBody>
      <dsp:txXfrm>
        <a:off x="0" y="1051340"/>
        <a:ext cx="1446556" cy="991110"/>
      </dsp:txXfrm>
    </dsp:sp>
    <dsp:sp modelId="{4765E6CA-9343-8343-851D-5128967DC9C3}">
      <dsp:nvSpPr>
        <dsp:cNvPr id="0" name=""/>
        <dsp:cNvSpPr/>
      </dsp:nvSpPr>
      <dsp:spPr>
        <a:xfrm>
          <a:off x="1446556" y="2101917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103960"/>
            <a:satOff val="-4757"/>
            <a:lumOff val="-3288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103960"/>
              <a:satOff val="-4757"/>
              <a:lumOff val="-328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69" tIns="251742" rIns="112269" bIns="25174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verifying about the patient's medical history and taking blood pressure </a:t>
          </a:r>
          <a:b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</a:b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and pulse</a:t>
          </a:r>
        </a:p>
      </dsp:txBody>
      <dsp:txXfrm>
        <a:off x="1446556" y="2101917"/>
        <a:ext cx="5786227" cy="991110"/>
      </dsp:txXfrm>
    </dsp:sp>
    <dsp:sp modelId="{E4402C50-1854-C44F-82B3-19DD5145BC9A}">
      <dsp:nvSpPr>
        <dsp:cNvPr id="0" name=""/>
        <dsp:cNvSpPr/>
      </dsp:nvSpPr>
      <dsp:spPr>
        <a:xfrm>
          <a:off x="0" y="2101917"/>
          <a:ext cx="1446556" cy="991110"/>
        </a:xfrm>
        <a:prstGeom prst="rect">
          <a:avLst/>
        </a:prstGeom>
        <a:solidFill>
          <a:srgbClr val="A3A3C1">
            <a:hueOff val="144003"/>
            <a:satOff val="3477"/>
            <a:lumOff val="-16784"/>
            <a:alphaOff val="0"/>
          </a:srgbClr>
        </a:solidFill>
        <a:ln w="12700" cap="flat" cmpd="sng" algn="ctr">
          <a:solidFill>
            <a:srgbClr val="A3A3C1">
              <a:hueOff val="144003"/>
              <a:satOff val="3477"/>
              <a:lumOff val="-1678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47" tIns="97900" rIns="76547" bIns="979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Verifying</a:t>
          </a:r>
        </a:p>
      </dsp:txBody>
      <dsp:txXfrm>
        <a:off x="0" y="2101917"/>
        <a:ext cx="1446556" cy="991110"/>
      </dsp:txXfrm>
    </dsp:sp>
    <dsp:sp modelId="{874587C9-6ED5-444E-B1B7-EEC5D80D12EA}">
      <dsp:nvSpPr>
        <dsp:cNvPr id="0" name=""/>
        <dsp:cNvSpPr/>
      </dsp:nvSpPr>
      <dsp:spPr>
        <a:xfrm>
          <a:off x="1446556" y="3152495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155939"/>
            <a:satOff val="-7136"/>
            <a:lumOff val="-4932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155939"/>
              <a:satOff val="-7136"/>
              <a:lumOff val="-493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69" tIns="251742" rIns="112269" bIns="25174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serving as an infection control officer, developing infection control protocol and preparing and sterilizing instruments and equipment</a:t>
          </a:r>
        </a:p>
      </dsp:txBody>
      <dsp:txXfrm>
        <a:off x="1446556" y="3152495"/>
        <a:ext cx="5786227" cy="991110"/>
      </dsp:txXfrm>
    </dsp:sp>
    <dsp:sp modelId="{6E96C133-C777-6C43-8805-F21A602D82F2}">
      <dsp:nvSpPr>
        <dsp:cNvPr id="0" name=""/>
        <dsp:cNvSpPr/>
      </dsp:nvSpPr>
      <dsp:spPr>
        <a:xfrm>
          <a:off x="0" y="3152495"/>
          <a:ext cx="1446556" cy="991110"/>
        </a:xfrm>
        <a:prstGeom prst="rect">
          <a:avLst/>
        </a:prstGeom>
        <a:solidFill>
          <a:srgbClr val="A3A3C1">
            <a:hueOff val="216004"/>
            <a:satOff val="5215"/>
            <a:lumOff val="-25177"/>
            <a:alphaOff val="0"/>
          </a:srgbClr>
        </a:solidFill>
        <a:ln w="12700" cap="flat" cmpd="sng" algn="ctr">
          <a:solidFill>
            <a:srgbClr val="A3A3C1">
              <a:hueOff val="216004"/>
              <a:satOff val="5215"/>
              <a:lumOff val="-2517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47" tIns="97900" rIns="76547" bIns="979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Serving</a:t>
          </a:r>
        </a:p>
      </dsp:txBody>
      <dsp:txXfrm>
        <a:off x="0" y="3152495"/>
        <a:ext cx="1446556" cy="991110"/>
      </dsp:txXfrm>
    </dsp:sp>
    <dsp:sp modelId="{C0E911B7-2AFD-394A-ADA3-71BE22698E6A}">
      <dsp:nvSpPr>
        <dsp:cNvPr id="0" name=""/>
        <dsp:cNvSpPr/>
      </dsp:nvSpPr>
      <dsp:spPr>
        <a:xfrm>
          <a:off x="1446556" y="4203072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207919"/>
            <a:satOff val="-9514"/>
            <a:lumOff val="-6576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207919"/>
              <a:satOff val="-9514"/>
              <a:lumOff val="-657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69" tIns="251742" rIns="112269" bIns="25174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helping patients feel comfortable before, during and after dental treatment</a:t>
          </a:r>
        </a:p>
      </dsp:txBody>
      <dsp:txXfrm>
        <a:off x="1446556" y="4203072"/>
        <a:ext cx="5786227" cy="991110"/>
      </dsp:txXfrm>
    </dsp:sp>
    <dsp:sp modelId="{1194EE74-51DA-0548-A3BC-2572271FEC03}">
      <dsp:nvSpPr>
        <dsp:cNvPr id="0" name=""/>
        <dsp:cNvSpPr/>
      </dsp:nvSpPr>
      <dsp:spPr>
        <a:xfrm>
          <a:off x="0" y="4203072"/>
          <a:ext cx="1446556" cy="991110"/>
        </a:xfrm>
        <a:prstGeom prst="rect">
          <a:avLst/>
        </a:prstGeom>
        <a:solidFill>
          <a:srgbClr val="A3A3C1">
            <a:hueOff val="288005"/>
            <a:satOff val="6954"/>
            <a:lumOff val="-33569"/>
            <a:alphaOff val="0"/>
          </a:srgbClr>
        </a:solidFill>
        <a:ln w="12700" cap="flat" cmpd="sng" algn="ctr">
          <a:solidFill>
            <a:srgbClr val="A3A3C1">
              <a:hueOff val="288005"/>
              <a:satOff val="6954"/>
              <a:lumOff val="-3356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47" tIns="97900" rIns="76547" bIns="979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Helping</a:t>
          </a:r>
        </a:p>
      </dsp:txBody>
      <dsp:txXfrm>
        <a:off x="0" y="4203072"/>
        <a:ext cx="1446556" cy="991110"/>
      </dsp:txXfrm>
    </dsp:sp>
    <dsp:sp modelId="{303D5076-18BA-D545-88FA-4577E9EBE3F1}">
      <dsp:nvSpPr>
        <dsp:cNvPr id="0" name=""/>
        <dsp:cNvSpPr/>
      </dsp:nvSpPr>
      <dsp:spPr>
        <a:xfrm>
          <a:off x="1446556" y="5253650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259899"/>
            <a:satOff val="-11893"/>
            <a:lumOff val="-8220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259899"/>
              <a:satOff val="-11893"/>
              <a:lumOff val="-822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69" tIns="251742" rIns="112269" bIns="25174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providing patients with instructions for oral care following surgery or other dental treatment procedures, such as the placement of a restoration (filling)</a:t>
          </a:r>
        </a:p>
      </dsp:txBody>
      <dsp:txXfrm>
        <a:off x="1446556" y="5253650"/>
        <a:ext cx="5786227" cy="991110"/>
      </dsp:txXfrm>
    </dsp:sp>
    <dsp:sp modelId="{D9FA3CDE-D636-D24D-A8C1-4CF7EE590EDF}">
      <dsp:nvSpPr>
        <dsp:cNvPr id="0" name=""/>
        <dsp:cNvSpPr/>
      </dsp:nvSpPr>
      <dsp:spPr>
        <a:xfrm>
          <a:off x="0" y="5253650"/>
          <a:ext cx="1446556" cy="991110"/>
        </a:xfrm>
        <a:prstGeom prst="rect">
          <a:avLst/>
        </a:prstGeom>
        <a:solidFill>
          <a:srgbClr val="A3A3C1">
            <a:hueOff val="360006"/>
            <a:satOff val="8692"/>
            <a:lumOff val="-41961"/>
            <a:alphaOff val="0"/>
          </a:srgbClr>
        </a:solidFill>
        <a:ln w="12700" cap="flat" cmpd="sng" algn="ctr">
          <a:solidFill>
            <a:srgbClr val="A3A3C1">
              <a:hueOff val="360006"/>
              <a:satOff val="8692"/>
              <a:lumOff val="-4196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47" tIns="97900" rIns="76547" bIns="979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Providing</a:t>
          </a:r>
        </a:p>
      </dsp:txBody>
      <dsp:txXfrm>
        <a:off x="0" y="5253650"/>
        <a:ext cx="1446556" cy="991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ECF67-7F8B-F740-9B5C-E9AF938AC9C2}">
      <dsp:nvSpPr>
        <dsp:cNvPr id="0" name=""/>
        <dsp:cNvSpPr/>
      </dsp:nvSpPr>
      <dsp:spPr>
        <a:xfrm>
          <a:off x="1415393" y="2707"/>
          <a:ext cx="5661572" cy="1188060"/>
        </a:xfrm>
        <a:prstGeom prst="rect">
          <a:avLst/>
        </a:prstGeom>
        <a:solidFill>
          <a:srgbClr val="A3A3C1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A3A3C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9850" tIns="301767" rIns="109850" bIns="30176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teaching patients appropriate oral hygiene strategies to maintain oral health;  (e.g., tooth brushing, flossing and rinsing)</a:t>
          </a:r>
        </a:p>
      </dsp:txBody>
      <dsp:txXfrm>
        <a:off x="1415393" y="2707"/>
        <a:ext cx="5661572" cy="1188060"/>
      </dsp:txXfrm>
    </dsp:sp>
    <dsp:sp modelId="{E7DEBF58-0470-4A42-ADEE-2176B249810D}">
      <dsp:nvSpPr>
        <dsp:cNvPr id="0" name=""/>
        <dsp:cNvSpPr/>
      </dsp:nvSpPr>
      <dsp:spPr>
        <a:xfrm>
          <a:off x="0" y="2707"/>
          <a:ext cx="1415393" cy="1188060"/>
        </a:xfrm>
        <a:prstGeom prst="rect">
          <a:avLst/>
        </a:prstGeom>
        <a:gradFill rotWithShape="0">
          <a:gsLst>
            <a:gs pos="0">
              <a:srgbClr val="A3A3C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3A3C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3A3C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898" tIns="117354" rIns="74898" bIns="11735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Teaching</a:t>
          </a:r>
        </a:p>
      </dsp:txBody>
      <dsp:txXfrm>
        <a:off x="0" y="2707"/>
        <a:ext cx="1415393" cy="1188060"/>
      </dsp:txXfrm>
    </dsp:sp>
    <dsp:sp modelId="{940E6D63-C068-454B-8ADD-469D8C25392F}">
      <dsp:nvSpPr>
        <dsp:cNvPr id="0" name=""/>
        <dsp:cNvSpPr/>
      </dsp:nvSpPr>
      <dsp:spPr>
        <a:xfrm>
          <a:off x="1415393" y="1262051"/>
          <a:ext cx="5661572" cy="1188060"/>
        </a:xfrm>
        <a:prstGeom prst="rect">
          <a:avLst/>
        </a:prstGeom>
        <a:solidFill>
          <a:srgbClr val="A3A3C1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A3A3C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9850" tIns="301767" rIns="109850" bIns="30176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taking impressions of patients' teeth for study casts (models of teeth)</a:t>
          </a:r>
        </a:p>
      </dsp:txBody>
      <dsp:txXfrm>
        <a:off x="1415393" y="1262051"/>
        <a:ext cx="5661572" cy="1188060"/>
      </dsp:txXfrm>
    </dsp:sp>
    <dsp:sp modelId="{F8A3827C-FDC6-ED46-87CE-22DDEB22993A}">
      <dsp:nvSpPr>
        <dsp:cNvPr id="0" name=""/>
        <dsp:cNvSpPr/>
      </dsp:nvSpPr>
      <dsp:spPr>
        <a:xfrm>
          <a:off x="0" y="1262051"/>
          <a:ext cx="1415393" cy="1188060"/>
        </a:xfrm>
        <a:prstGeom prst="rect">
          <a:avLst/>
        </a:prstGeom>
        <a:gradFill rotWithShape="0">
          <a:gsLst>
            <a:gs pos="0">
              <a:srgbClr val="A3A3C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3A3C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3A3C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898" tIns="117354" rIns="74898" bIns="11735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Taking</a:t>
          </a:r>
        </a:p>
      </dsp:txBody>
      <dsp:txXfrm>
        <a:off x="0" y="1262051"/>
        <a:ext cx="1415393" cy="1188060"/>
      </dsp:txXfrm>
    </dsp:sp>
    <dsp:sp modelId="{B487A6D9-7F66-2C45-B326-167E65B62990}">
      <dsp:nvSpPr>
        <dsp:cNvPr id="0" name=""/>
        <dsp:cNvSpPr/>
      </dsp:nvSpPr>
      <dsp:spPr>
        <a:xfrm>
          <a:off x="1415393" y="2521394"/>
          <a:ext cx="5661572" cy="1188060"/>
        </a:xfrm>
        <a:prstGeom prst="rect">
          <a:avLst/>
        </a:prstGeom>
        <a:solidFill>
          <a:srgbClr val="A3A3C1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A3A3C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9850" tIns="301767" rIns="109850" bIns="30176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performing office management tasks that often require the use of a personal computer</a:t>
          </a:r>
        </a:p>
      </dsp:txBody>
      <dsp:txXfrm>
        <a:off x="1415393" y="2521394"/>
        <a:ext cx="5661572" cy="1188060"/>
      </dsp:txXfrm>
    </dsp:sp>
    <dsp:sp modelId="{D7D9FFE7-4524-2341-B1D7-552D285928E8}">
      <dsp:nvSpPr>
        <dsp:cNvPr id="0" name=""/>
        <dsp:cNvSpPr/>
      </dsp:nvSpPr>
      <dsp:spPr>
        <a:xfrm>
          <a:off x="0" y="2521394"/>
          <a:ext cx="1415393" cy="1188060"/>
        </a:xfrm>
        <a:prstGeom prst="rect">
          <a:avLst/>
        </a:prstGeom>
        <a:gradFill rotWithShape="0">
          <a:gsLst>
            <a:gs pos="0">
              <a:srgbClr val="A3A3C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3A3C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3A3C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898" tIns="117354" rIns="74898" bIns="11735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Performing</a:t>
          </a:r>
        </a:p>
      </dsp:txBody>
      <dsp:txXfrm>
        <a:off x="0" y="2521394"/>
        <a:ext cx="1415393" cy="1188060"/>
      </dsp:txXfrm>
    </dsp:sp>
    <dsp:sp modelId="{966B586A-E4E2-754C-B02C-7710C6D7B7CF}">
      <dsp:nvSpPr>
        <dsp:cNvPr id="0" name=""/>
        <dsp:cNvSpPr/>
      </dsp:nvSpPr>
      <dsp:spPr>
        <a:xfrm>
          <a:off x="1415393" y="3780738"/>
          <a:ext cx="5661572" cy="1188060"/>
        </a:xfrm>
        <a:prstGeom prst="rect">
          <a:avLst/>
        </a:prstGeom>
        <a:solidFill>
          <a:srgbClr val="A3A3C1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A3A3C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9850" tIns="301767" rIns="109850" bIns="30176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communicating with patients and suppliers (e.g., scheduling appointments, answering the telephone, billing and ordering supplies)</a:t>
          </a:r>
        </a:p>
      </dsp:txBody>
      <dsp:txXfrm>
        <a:off x="1415393" y="3780738"/>
        <a:ext cx="5661572" cy="1188060"/>
      </dsp:txXfrm>
    </dsp:sp>
    <dsp:sp modelId="{E590850A-70FE-1343-80C0-7EF6599E031B}">
      <dsp:nvSpPr>
        <dsp:cNvPr id="0" name=""/>
        <dsp:cNvSpPr/>
      </dsp:nvSpPr>
      <dsp:spPr>
        <a:xfrm>
          <a:off x="0" y="3780738"/>
          <a:ext cx="1415393" cy="1188060"/>
        </a:xfrm>
        <a:prstGeom prst="rect">
          <a:avLst/>
        </a:prstGeom>
        <a:gradFill rotWithShape="0">
          <a:gsLst>
            <a:gs pos="0">
              <a:srgbClr val="A3A3C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3A3C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3A3C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898" tIns="117354" rIns="74898" bIns="11735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Connect</a:t>
          </a:r>
        </a:p>
      </dsp:txBody>
      <dsp:txXfrm>
        <a:off x="0" y="3780738"/>
        <a:ext cx="1415393" cy="1188060"/>
      </dsp:txXfrm>
    </dsp:sp>
    <dsp:sp modelId="{4B855B6F-2550-7446-B983-1D9061D389F7}">
      <dsp:nvSpPr>
        <dsp:cNvPr id="0" name=""/>
        <dsp:cNvSpPr/>
      </dsp:nvSpPr>
      <dsp:spPr>
        <a:xfrm>
          <a:off x="1415393" y="5040082"/>
          <a:ext cx="5661572" cy="1188060"/>
        </a:xfrm>
        <a:prstGeom prst="rect">
          <a:avLst/>
        </a:prstGeom>
        <a:solidFill>
          <a:srgbClr val="A3A3C1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A3A3C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9850" tIns="301767" rIns="109850" bIns="30176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helping to provide direct patient care in all dental specialties, including orthodontics, pediatric dentistry, periodontics and oral surgery</a:t>
          </a:r>
        </a:p>
      </dsp:txBody>
      <dsp:txXfrm>
        <a:off x="1415393" y="5040082"/>
        <a:ext cx="5661572" cy="1188060"/>
      </dsp:txXfrm>
    </dsp:sp>
    <dsp:sp modelId="{98069D30-9B5E-4E48-84BB-EA9187F0746E}">
      <dsp:nvSpPr>
        <dsp:cNvPr id="0" name=""/>
        <dsp:cNvSpPr/>
      </dsp:nvSpPr>
      <dsp:spPr>
        <a:xfrm>
          <a:off x="0" y="5040082"/>
          <a:ext cx="1415393" cy="1188060"/>
        </a:xfrm>
        <a:prstGeom prst="rect">
          <a:avLst/>
        </a:prstGeom>
        <a:gradFill rotWithShape="0">
          <a:gsLst>
            <a:gs pos="0">
              <a:srgbClr val="A3A3C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3A3C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3A3C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898" tIns="117354" rIns="74898" bIns="117354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Helping</a:t>
          </a:r>
        </a:p>
      </dsp:txBody>
      <dsp:txXfrm>
        <a:off x="0" y="5040082"/>
        <a:ext cx="1415393" cy="1188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F32AF9-61CE-F94E-85AA-8C15F216AD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751E-E6FE-6C4F-A9FB-50DCF0E586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38485-2CD1-1345-BFB9-501FFFA05DD4}" type="datetimeFigureOut">
              <a:rPr lang="en-US" smtClean="0"/>
              <a:t>3/5/21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C85B2-5DBE-6845-8A3A-354D80AB81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7EEA9-BDB3-344D-8267-2A1F60F814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12608-4889-1D4C-A454-F32D54D93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C333A-3D3E-3B47-9032-15AF51A009C1}" type="datetimeFigureOut">
              <a:rPr lang="en-US" smtClean="0"/>
              <a:t>3/5/21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2E054-E33A-E440-A7A3-0E984FBA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1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2E054-E33A-E440-A7A3-0E984FBA49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7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7A6D53-0B24-E246-8853-478CAD0145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2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D5096236-6A0D-C943-AB37-4EB8F1A5A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6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D96F968A-FE47-5242-8AF0-9F40DC4254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18B924-58C8-5F43-AC12-DC648BCF4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500" b="1" i="0">
                <a:solidFill>
                  <a:srgbClr val="008A69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5BB02-E973-E540-BC1C-D1B586083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03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01F83-087D-D048-9F0F-6CFCDC90D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289F6-AB7A-AB48-8154-2DD2618DF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5EE36-F92A-004E-9766-512DF121A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61EAD-1C23-2D4E-8B2B-451379531FAE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1DE05-DD60-3942-8160-DDB7F5204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66BEC-777F-A546-89A8-A2C52363B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E603D-D926-1B44-9911-BDD138AD8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4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n.gov/boards/dentistry/current-licensee/resources/delegated-dutie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innesotaoralhealthcoalition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17AA5-737C-004C-B0EE-D9A6E3D09B2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57965" y="1843332"/>
            <a:ext cx="7557025" cy="2387600"/>
          </a:xfrm>
        </p:spPr>
        <p:txBody>
          <a:bodyPr>
            <a:normAutofit/>
          </a:bodyPr>
          <a:lstStyle/>
          <a:p>
            <a:r>
              <a:rPr lang="en-US" sz="55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Is Dental Assisting</a:t>
            </a:r>
            <a:br>
              <a:rPr lang="en-US" sz="5500" b="1" dirty="0">
                <a:solidFill>
                  <a:srgbClr val="008A69"/>
                </a:solidFill>
                <a:latin typeface="Franklin Gothic Demi" panose="020B0603020102020204" pitchFamily="34" charset="0"/>
              </a:rPr>
            </a:br>
            <a:r>
              <a:rPr lang="en-US" sz="55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Right for You?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E1F4D-11CA-A549-AC49-B32E553A82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7965" y="5278583"/>
            <a:ext cx="9926576" cy="107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1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9C8-803D-DE43-B7F3-D02B27904F19}"/>
              </a:ext>
            </a:extLst>
          </p:cNvPr>
          <p:cNvSpPr txBox="1">
            <a:spLocks/>
          </p:cNvSpPr>
          <p:nvPr/>
        </p:nvSpPr>
        <p:spPr>
          <a:xfrm>
            <a:off x="857966" y="1566236"/>
            <a:ext cx="3524030" cy="3464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What Does a Dental Assistant Do?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57DD6CF-B21F-904A-BBE2-2528D642AA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472486"/>
              </p:ext>
            </p:extLst>
          </p:nvPr>
        </p:nvGraphicFramePr>
        <p:xfrm>
          <a:off x="4662644" y="313575"/>
          <a:ext cx="7076965" cy="623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42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9C8-803D-DE43-B7F3-D02B27904F19}"/>
              </a:ext>
            </a:extLst>
          </p:cNvPr>
          <p:cNvSpPr txBox="1">
            <a:spLocks/>
          </p:cNvSpPr>
          <p:nvPr/>
        </p:nvSpPr>
        <p:spPr>
          <a:xfrm>
            <a:off x="804673" y="3320859"/>
            <a:ext cx="452497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b="1"/>
              <a:t>What Does a Dental Assistant Do?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wall, indoor, person, scene&#10;&#10;Description automatically generated">
            <a:extLst>
              <a:ext uri="{FF2B5EF4-FFF2-40B4-BE49-F238E27FC236}">
                <a16:creationId xmlns:a16="http://schemas.microsoft.com/office/drawing/2014/main" id="{EE9BABDB-2130-0C49-930F-AB6C16DFB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59" r="1" b="8713"/>
          <a:stretch/>
        </p:blipFill>
        <p:spPr>
          <a:xfrm>
            <a:off x="6021086" y="532902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969FDC6-9772-9C44-9AB6-0A5E54EA3B80}"/>
              </a:ext>
            </a:extLst>
          </p:cNvPr>
          <p:cNvSpPr txBox="1">
            <a:spLocks/>
          </p:cNvSpPr>
          <p:nvPr/>
        </p:nvSpPr>
        <p:spPr>
          <a:xfrm>
            <a:off x="857965" y="809357"/>
            <a:ext cx="5400331" cy="963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Dental Assisting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F93CD9-5506-5142-BB9A-4322CB338795}"/>
              </a:ext>
            </a:extLst>
          </p:cNvPr>
          <p:cNvSpPr txBox="1">
            <a:spLocks/>
          </p:cNvSpPr>
          <p:nvPr/>
        </p:nvSpPr>
        <p:spPr>
          <a:xfrm>
            <a:off x="929215" y="2060896"/>
            <a:ext cx="8297909" cy="42332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800"/>
              </a:spcAft>
            </a:pPr>
            <a:r>
              <a:rPr lang="en-US" sz="2400" dirty="0">
                <a:solidFill>
                  <a:schemeClr val="bg1">
                    <a:lumMod val="95000"/>
                    <a:lumOff val="5000"/>
                    <a:alpha val="60000"/>
                  </a:schemeClr>
                </a:solidFill>
              </a:rPr>
              <a:t>Great pay and job security</a:t>
            </a:r>
          </a:p>
          <a:p>
            <a:pPr lvl="0">
              <a:spcAft>
                <a:spcPts val="800"/>
              </a:spcAft>
            </a:pPr>
            <a:r>
              <a:rPr lang="en-US" sz="2400" dirty="0">
                <a:solidFill>
                  <a:schemeClr val="bg1">
                    <a:lumMod val="95000"/>
                    <a:lumOff val="5000"/>
                    <a:alpha val="60000"/>
                  </a:schemeClr>
                </a:solidFill>
              </a:rPr>
              <a:t>Mentorship and </a:t>
            </a:r>
            <a:br>
              <a:rPr lang="en-US" sz="2400" dirty="0">
                <a:solidFill>
                  <a:schemeClr val="bg1">
                    <a:lumMod val="95000"/>
                    <a:lumOff val="5000"/>
                    <a:alpha val="6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95000"/>
                    <a:lumOff val="5000"/>
                    <a:alpha val="60000"/>
                  </a:schemeClr>
                </a:solidFill>
              </a:rPr>
              <a:t>supportive workplace</a:t>
            </a:r>
          </a:p>
          <a:p>
            <a:pPr lvl="0">
              <a:spcAft>
                <a:spcPts val="800"/>
              </a:spcAft>
            </a:pPr>
            <a:r>
              <a:rPr lang="en-US" sz="2400" dirty="0">
                <a:solidFill>
                  <a:schemeClr val="bg1">
                    <a:lumMod val="95000"/>
                    <a:lumOff val="5000"/>
                    <a:alpha val="60000"/>
                  </a:schemeClr>
                </a:solidFill>
              </a:rPr>
              <a:t>Advancement and </a:t>
            </a:r>
            <a:br>
              <a:rPr lang="en-US" sz="2400" dirty="0">
                <a:solidFill>
                  <a:schemeClr val="bg1">
                    <a:lumMod val="95000"/>
                    <a:lumOff val="5000"/>
                    <a:alpha val="6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95000"/>
                    <a:lumOff val="5000"/>
                    <a:alpha val="60000"/>
                  </a:schemeClr>
                </a:solidFill>
              </a:rPr>
              <a:t>career growth</a:t>
            </a:r>
          </a:p>
          <a:p>
            <a:pPr lvl="0">
              <a:spcAft>
                <a:spcPts val="800"/>
              </a:spcAft>
            </a:pPr>
            <a:r>
              <a:rPr lang="en-US" sz="2400" dirty="0">
                <a:solidFill>
                  <a:schemeClr val="bg1">
                    <a:lumMod val="95000"/>
                    <a:lumOff val="5000"/>
                    <a:alpha val="60000"/>
                  </a:schemeClr>
                </a:solidFill>
              </a:rPr>
              <a:t>You make a difference</a:t>
            </a:r>
          </a:p>
          <a:p>
            <a:pPr lvl="0">
              <a:spcAft>
                <a:spcPts val="800"/>
              </a:spcAft>
            </a:pPr>
            <a:r>
              <a:rPr lang="en-US" sz="2400" dirty="0">
                <a:solidFill>
                  <a:schemeClr val="bg1">
                    <a:lumMod val="95000"/>
                    <a:lumOff val="5000"/>
                    <a:alpha val="60000"/>
                  </a:schemeClr>
                </a:solidFill>
              </a:rPr>
              <a:t>Variety of duties</a:t>
            </a:r>
          </a:p>
        </p:txBody>
      </p:sp>
    </p:spTree>
    <p:extLst>
      <p:ext uri="{BB962C8B-B14F-4D97-AF65-F5344CB8AC3E}">
        <p14:creationId xmlns:p14="http://schemas.microsoft.com/office/powerpoint/2010/main" val="684298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CF7F-6C2B-3C47-B430-C3C5A84EC468}"/>
              </a:ext>
            </a:extLst>
          </p:cNvPr>
          <p:cNvSpPr txBox="1">
            <a:spLocks/>
          </p:cNvSpPr>
          <p:nvPr/>
        </p:nvSpPr>
        <p:spPr>
          <a:xfrm>
            <a:off x="804672" y="4007335"/>
            <a:ext cx="6455833" cy="14979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Dental Assistants Have a Very Important Role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8CA0E-6443-4545-BE89-939E74BBF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9" r="10892" b="2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3" name="Content Placeholder 9" descr="A person standing in a room&#10;&#10;Description automatically generated">
            <a:extLst>
              <a:ext uri="{FF2B5EF4-FFF2-40B4-BE49-F238E27FC236}">
                <a16:creationId xmlns:a16="http://schemas.microsoft.com/office/drawing/2014/main" id="{E7B14A64-1147-7D44-A291-8B06F8F5D0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91"/>
          <a:stretch/>
        </p:blipFill>
        <p:spPr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1B35A25-8D66-DE48-8DCF-ACDA6258BA09}"/>
              </a:ext>
            </a:extLst>
          </p:cNvPr>
          <p:cNvSpPr txBox="1">
            <a:spLocks/>
          </p:cNvSpPr>
          <p:nvPr/>
        </p:nvSpPr>
        <p:spPr>
          <a:xfrm>
            <a:off x="857965" y="2980240"/>
            <a:ext cx="5685339" cy="3464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Become a Vital Member of a Health Care Team</a:t>
            </a:r>
          </a:p>
        </p:txBody>
      </p:sp>
    </p:spTree>
    <p:extLst>
      <p:ext uri="{BB962C8B-B14F-4D97-AF65-F5344CB8AC3E}">
        <p14:creationId xmlns:p14="http://schemas.microsoft.com/office/powerpoint/2010/main" val="905632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54556-9E47-4841-ABE3-8812E61D3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64" r="2" b="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26E6AFE-BC75-DD4A-863D-F8898AA3C537}"/>
              </a:ext>
            </a:extLst>
          </p:cNvPr>
          <p:cNvSpPr txBox="1">
            <a:spLocks/>
          </p:cNvSpPr>
          <p:nvPr/>
        </p:nvSpPr>
        <p:spPr>
          <a:xfrm>
            <a:off x="857965" y="868731"/>
            <a:ext cx="6017848" cy="23494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Skills Needed </a:t>
            </a:r>
            <a:b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</a:br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to be a Dental Assistant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53B2B6-A685-B246-B8E2-18980349364C}"/>
              </a:ext>
            </a:extLst>
          </p:cNvPr>
          <p:cNvSpPr txBox="1">
            <a:spLocks/>
          </p:cNvSpPr>
          <p:nvPr/>
        </p:nvSpPr>
        <p:spPr>
          <a:xfrm>
            <a:off x="929215" y="3705099"/>
            <a:ext cx="5166785" cy="27790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800"/>
              </a:spcAft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If you’ve decided to pursue a career in dentistry, you may be wondering,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“what does it take to be a dental assistant?”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Because the duties are so broad, there are a variety of skills you will receive in your training.</a:t>
            </a:r>
          </a:p>
        </p:txBody>
      </p:sp>
    </p:spTree>
    <p:extLst>
      <p:ext uri="{BB962C8B-B14F-4D97-AF65-F5344CB8AC3E}">
        <p14:creationId xmlns:p14="http://schemas.microsoft.com/office/powerpoint/2010/main" val="938229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0C2C-5903-6F44-BD7C-CAFEFB9BEC94}"/>
              </a:ext>
            </a:extLst>
          </p:cNvPr>
          <p:cNvSpPr txBox="1">
            <a:spLocks/>
          </p:cNvSpPr>
          <p:nvPr/>
        </p:nvSpPr>
        <p:spPr>
          <a:xfrm>
            <a:off x="857966" y="1116282"/>
            <a:ext cx="6746452" cy="245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Outlook for Dental Assistants </a:t>
            </a:r>
          </a:p>
          <a:p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in Minnesota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D620D-E310-1B44-8000-C9471E675EFD}"/>
              </a:ext>
            </a:extLst>
          </p:cNvPr>
          <p:cNvSpPr txBox="1">
            <a:spLocks/>
          </p:cNvSpPr>
          <p:nvPr/>
        </p:nvSpPr>
        <p:spPr>
          <a:xfrm>
            <a:off x="857965" y="3954484"/>
            <a:ext cx="6955999" cy="2339616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Pays above the statewide median wage</a:t>
            </a:r>
          </a:p>
          <a:p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The State of Minnesota reports that dental assisting is a high demand field</a:t>
            </a:r>
          </a:p>
          <a:p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Dental assisting is seeing high growth compared to other careers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A92A3-39C3-DC43-BD19-4894CDB93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417" y="1490586"/>
            <a:ext cx="3142752" cy="22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2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0C2C-5903-6F44-BD7C-CAFEFB9BEC94}"/>
              </a:ext>
            </a:extLst>
          </p:cNvPr>
          <p:cNvSpPr txBox="1">
            <a:spLocks/>
          </p:cNvSpPr>
          <p:nvPr/>
        </p:nvSpPr>
        <p:spPr>
          <a:xfrm>
            <a:off x="857966" y="463139"/>
            <a:ext cx="6746452" cy="902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Expanded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D620D-E310-1B44-8000-C9471E675EFD}"/>
              </a:ext>
            </a:extLst>
          </p:cNvPr>
          <p:cNvSpPr txBox="1">
            <a:spLocks/>
          </p:cNvSpPr>
          <p:nvPr/>
        </p:nvSpPr>
        <p:spPr>
          <a:xfrm>
            <a:off x="857965" y="1543792"/>
            <a:ext cx="10102960" cy="47503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8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Dental assisting is a great career and now there are more opportunities than ever before.</a:t>
            </a:r>
          </a:p>
          <a:p>
            <a:pPr lvl="0">
              <a:spcAft>
                <a:spcPts val="8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Minnesota Board of Dentistry authorizes dental assistants to be educated in expanded functions such as taking dental x-rays, polishing teeth, placing dental sealants, fabricating temporary crowns, administering nitrous oxide sedation and orthodontic duties. </a:t>
            </a:r>
          </a:p>
          <a:p>
            <a:pPr lvl="0">
              <a:spcAft>
                <a:spcPts val="8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Minnesota Dental Practice Act allows a licensed dental assistant or dental hygienist to perform certain restorative procedures under indirect supervision upon completion of a board-approved course and issuance of a Restorative Functions (RF) credential.</a:t>
            </a:r>
          </a:p>
          <a:p>
            <a:pPr lvl="0">
              <a:spcAft>
                <a:spcPts val="8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See the </a:t>
            </a:r>
            <a:r>
              <a:rPr lang="en-US" sz="2400" dirty="0">
                <a:solidFill>
                  <a:srgbClr val="008A6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Minnesota Board of Dentistry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website for more information on expanded functions.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46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0C2C-5903-6F44-BD7C-CAFEFB9BEC94}"/>
              </a:ext>
            </a:extLst>
          </p:cNvPr>
          <p:cNvSpPr txBox="1">
            <a:spLocks/>
          </p:cNvSpPr>
          <p:nvPr/>
        </p:nvSpPr>
        <p:spPr>
          <a:xfrm>
            <a:off x="857966" y="2280063"/>
            <a:ext cx="6746452" cy="902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Interested?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D620D-E310-1B44-8000-C9471E675EFD}"/>
              </a:ext>
            </a:extLst>
          </p:cNvPr>
          <p:cNvSpPr txBox="1">
            <a:spLocks/>
          </p:cNvSpPr>
          <p:nvPr/>
        </p:nvSpPr>
        <p:spPr>
          <a:xfrm>
            <a:off x="941090" y="3360716"/>
            <a:ext cx="5376580" cy="12469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information is available at: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>
                <a:solidFill>
                  <a:srgbClr val="008A6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www.minnesotaoralhealthcoalition.org</a:t>
            </a:r>
            <a:endParaRPr lang="en-US" sz="2400" dirty="0">
              <a:solidFill>
                <a:srgbClr val="008A6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74008A-BB2D-D34D-9534-CED7D6D60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65" y="5278583"/>
            <a:ext cx="9926576" cy="107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A004-7115-7E47-AA71-1109BFB1BE6A}"/>
              </a:ext>
            </a:extLst>
          </p:cNvPr>
          <p:cNvSpPr txBox="1">
            <a:spLocks/>
          </p:cNvSpPr>
          <p:nvPr/>
        </p:nvSpPr>
        <p:spPr>
          <a:xfrm>
            <a:off x="857965" y="1163783"/>
            <a:ext cx="7557025" cy="3459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What is a</a:t>
            </a:r>
            <a:br>
              <a:rPr lang="en-US" sz="5500" b="1" dirty="0">
                <a:solidFill>
                  <a:srgbClr val="008A69"/>
                </a:solidFill>
                <a:latin typeface="Franklin Gothic Demi" panose="020B0603020102020204" pitchFamily="34" charset="0"/>
              </a:rPr>
            </a:br>
            <a:r>
              <a:rPr lang="en-US" sz="55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Dental </a:t>
            </a:r>
            <a:br>
              <a:rPr lang="en-US" sz="5500" b="1" dirty="0">
                <a:solidFill>
                  <a:srgbClr val="008A69"/>
                </a:solidFill>
                <a:latin typeface="Franklin Gothic Demi" panose="020B0603020102020204" pitchFamily="34" charset="0"/>
              </a:rPr>
            </a:br>
            <a:r>
              <a:rPr lang="en-US" sz="55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Assistant?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57A3DA-21D9-2E49-BD87-0359A78E8097}"/>
              </a:ext>
            </a:extLst>
          </p:cNvPr>
          <p:cNvGrpSpPr/>
          <p:nvPr/>
        </p:nvGrpSpPr>
        <p:grpSpPr>
          <a:xfrm>
            <a:off x="5223352" y="3127252"/>
            <a:ext cx="1800000" cy="1890000"/>
            <a:chOff x="171906" y="2577977"/>
            <a:chExt cx="1800000" cy="189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12708A-22A8-5845-BC8C-6C17493F59C6}"/>
                </a:ext>
              </a:extLst>
            </p:cNvPr>
            <p:cNvSpPr/>
            <p:nvPr/>
          </p:nvSpPr>
          <p:spPr>
            <a:xfrm>
              <a:off x="171906" y="2577977"/>
              <a:ext cx="1800000" cy="189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F0A1D2-0DEA-3343-B525-5B790E43104C}"/>
                </a:ext>
              </a:extLst>
            </p:cNvPr>
            <p:cNvSpPr txBox="1"/>
            <p:nvPr/>
          </p:nvSpPr>
          <p:spPr>
            <a:xfrm>
              <a:off x="171906" y="2577977"/>
              <a:ext cx="1800000" cy="18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+mj-lt"/>
                </a:rPr>
                <a:t>Visible members of a dental practice team.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34B5A3-E743-394A-8D9D-0D422143D351}"/>
              </a:ext>
            </a:extLst>
          </p:cNvPr>
          <p:cNvGrpSpPr/>
          <p:nvPr/>
        </p:nvGrpSpPr>
        <p:grpSpPr>
          <a:xfrm>
            <a:off x="7419034" y="3127252"/>
            <a:ext cx="1800000" cy="1890000"/>
            <a:chOff x="2286906" y="2577977"/>
            <a:chExt cx="1800000" cy="189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4A6430-F162-FC4B-ADDA-D03592BE2A79}"/>
                </a:ext>
              </a:extLst>
            </p:cNvPr>
            <p:cNvSpPr/>
            <p:nvPr/>
          </p:nvSpPr>
          <p:spPr>
            <a:xfrm>
              <a:off x="2286906" y="2577977"/>
              <a:ext cx="1800000" cy="189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D3028C-73F8-194A-9511-3C8F800EC657}"/>
                </a:ext>
              </a:extLst>
            </p:cNvPr>
            <p:cNvSpPr txBox="1"/>
            <p:nvPr/>
          </p:nvSpPr>
          <p:spPr>
            <a:xfrm>
              <a:off x="2286906" y="2577977"/>
              <a:ext cx="1800000" cy="18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+mj-lt"/>
                </a:rPr>
                <a:t>It is an excellent career for someone that enjoys helping people.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779AEF-33BD-4E4F-A4FA-C6C581F0A292}"/>
              </a:ext>
            </a:extLst>
          </p:cNvPr>
          <p:cNvGrpSpPr/>
          <p:nvPr/>
        </p:nvGrpSpPr>
        <p:grpSpPr>
          <a:xfrm>
            <a:off x="9534035" y="3127252"/>
            <a:ext cx="1800000" cy="1890000"/>
            <a:chOff x="4401907" y="2577977"/>
            <a:chExt cx="1800000" cy="189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7EDF87-E58B-074B-A36E-090E4095AFDD}"/>
                </a:ext>
              </a:extLst>
            </p:cNvPr>
            <p:cNvSpPr/>
            <p:nvPr/>
          </p:nvSpPr>
          <p:spPr>
            <a:xfrm>
              <a:off x="4401907" y="2577977"/>
              <a:ext cx="1800000" cy="189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1167CD-CB40-CA4A-AC55-CAE5652C3DAA}"/>
                </a:ext>
              </a:extLst>
            </p:cNvPr>
            <p:cNvSpPr txBox="1"/>
            <p:nvPr/>
          </p:nvSpPr>
          <p:spPr>
            <a:xfrm>
              <a:off x="4401907" y="2577977"/>
              <a:ext cx="1800000" cy="18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+mj-lt"/>
                </a:rPr>
                <a:t>Empathy, patience, and compassion are traits needed in the role, along with a strong knowledge of the field in support of the dentists and dental hygienists.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9F8CC58-B9F0-8440-9295-B0E219E06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498" y="1994273"/>
            <a:ext cx="705639" cy="9021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34247C-71C5-BE46-8CB5-BF8484822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034" y="1994273"/>
            <a:ext cx="1406920" cy="9068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7EE0AC-9D28-4640-8AB7-49D2107FB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028" y="1844527"/>
            <a:ext cx="1015475" cy="105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picture containing person, hospital room, indoor, room&#10;&#10;Description automatically generated">
            <a:extLst>
              <a:ext uri="{FF2B5EF4-FFF2-40B4-BE49-F238E27FC236}">
                <a16:creationId xmlns:a16="http://schemas.microsoft.com/office/drawing/2014/main" id="{B1449024-E414-CA45-919A-E0AE7EA03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798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9C8-803D-DE43-B7F3-D02B27904F19}"/>
              </a:ext>
            </a:extLst>
          </p:cNvPr>
          <p:cNvSpPr txBox="1">
            <a:spLocks/>
          </p:cNvSpPr>
          <p:nvPr/>
        </p:nvSpPr>
        <p:spPr>
          <a:xfrm>
            <a:off x="857965" y="2192954"/>
            <a:ext cx="755702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100% </a:t>
            </a:r>
            <a:br>
              <a:rPr lang="en-US" sz="8000" b="1" dirty="0">
                <a:solidFill>
                  <a:srgbClr val="008A69"/>
                </a:solidFill>
                <a:latin typeface="Franklin Gothic Demi" panose="020B0603020102020204" pitchFamily="34" charset="0"/>
              </a:rPr>
            </a:br>
            <a:r>
              <a:rPr lang="en-US" sz="55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Job Placement Rate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D66A2-597E-B74F-BC02-A4947D4FC5B2}"/>
              </a:ext>
            </a:extLst>
          </p:cNvPr>
          <p:cNvSpPr txBox="1">
            <a:spLocks/>
          </p:cNvSpPr>
          <p:nvPr/>
        </p:nvSpPr>
        <p:spPr>
          <a:xfrm>
            <a:off x="857965" y="4917909"/>
            <a:ext cx="7308850" cy="171354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There is currently a shortage of dental assistants in every region of Minnesota.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CA313-66C1-A84A-BB5E-0C59E2382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167" y="2232211"/>
            <a:ext cx="3394521" cy="213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6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9C8-803D-DE43-B7F3-D02B27904F19}"/>
              </a:ext>
            </a:extLst>
          </p:cNvPr>
          <p:cNvSpPr txBox="1">
            <a:spLocks/>
          </p:cNvSpPr>
          <p:nvPr/>
        </p:nvSpPr>
        <p:spPr>
          <a:xfrm>
            <a:off x="857965" y="2192954"/>
            <a:ext cx="755702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FAST TRACK </a:t>
            </a:r>
            <a:br>
              <a:rPr lang="en-US" sz="8000" b="1" dirty="0">
                <a:solidFill>
                  <a:srgbClr val="008A69"/>
                </a:solidFill>
                <a:latin typeface="Franklin Gothic Demi" panose="020B0603020102020204" pitchFamily="34" charset="0"/>
              </a:rPr>
            </a:br>
            <a:r>
              <a:rPr lang="en-US" sz="55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to Employment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D66A2-597E-B74F-BC02-A4947D4FC5B2}"/>
              </a:ext>
            </a:extLst>
          </p:cNvPr>
          <p:cNvSpPr txBox="1">
            <a:spLocks/>
          </p:cNvSpPr>
          <p:nvPr/>
        </p:nvSpPr>
        <p:spPr>
          <a:xfrm>
            <a:off x="952965" y="4917909"/>
            <a:ext cx="7122253" cy="171354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Certification and licensure can be obtained in as few as 11 months. Many dental assistants are employed within one year of entering a program.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A103DF-993C-2A41-BB04-D521BAFCE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815" y="2192954"/>
            <a:ext cx="2556220" cy="187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9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9C8-803D-DE43-B7F3-D02B27904F19}"/>
              </a:ext>
            </a:extLst>
          </p:cNvPr>
          <p:cNvSpPr txBox="1">
            <a:spLocks/>
          </p:cNvSpPr>
          <p:nvPr/>
        </p:nvSpPr>
        <p:spPr>
          <a:xfrm>
            <a:off x="857965" y="1116281"/>
            <a:ext cx="7557025" cy="3464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Minnesota Ranks #1 </a:t>
            </a:r>
            <a:b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</a:br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for Dental Assistant Salaries in the Country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D66A2-597E-B74F-BC02-A4947D4FC5B2}"/>
              </a:ext>
            </a:extLst>
          </p:cNvPr>
          <p:cNvSpPr txBox="1">
            <a:spLocks/>
          </p:cNvSpPr>
          <p:nvPr/>
        </p:nvSpPr>
        <p:spPr>
          <a:xfrm>
            <a:off x="857965" y="4580554"/>
            <a:ext cx="8297910" cy="171354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$25.33 an hour</a:t>
            </a:r>
            <a:br>
              <a:rPr lang="en-US" sz="2400" dirty="0">
                <a:solidFill>
                  <a:schemeClr val="tx1">
                    <a:alpha val="6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Average salary in Minnesota</a:t>
            </a:r>
          </a:p>
          <a:p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$26.62 an hour</a:t>
            </a:r>
            <a:br>
              <a:rPr lang="en-US" sz="2400" dirty="0">
                <a:solidFill>
                  <a:schemeClr val="tx1">
                    <a:alpha val="6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Average salary in 7 county metro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4D867A-2223-934C-8E66-450FD61F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990" y="1512608"/>
            <a:ext cx="3020948" cy="350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4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picture containing person, indoor, hospital room, working&#10;&#10;Description automatically generated">
            <a:extLst>
              <a:ext uri="{FF2B5EF4-FFF2-40B4-BE49-F238E27FC236}">
                <a16:creationId xmlns:a16="http://schemas.microsoft.com/office/drawing/2014/main" id="{12D41C69-B5F2-334A-954C-64B20EAD3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161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9C8-803D-DE43-B7F3-D02B27904F19}"/>
              </a:ext>
            </a:extLst>
          </p:cNvPr>
          <p:cNvSpPr txBox="1">
            <a:spLocks/>
          </p:cNvSpPr>
          <p:nvPr/>
        </p:nvSpPr>
        <p:spPr>
          <a:xfrm>
            <a:off x="857965" y="1116281"/>
            <a:ext cx="5685339" cy="3464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Dental Assistants Have a Very Important Role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BEA87A-6752-7448-8008-52F0010D9179}"/>
              </a:ext>
            </a:extLst>
          </p:cNvPr>
          <p:cNvSpPr txBox="1">
            <a:spLocks/>
          </p:cNvSpPr>
          <p:nvPr/>
        </p:nvSpPr>
        <p:spPr>
          <a:xfrm>
            <a:off x="7353768" y="1884856"/>
            <a:ext cx="4051739" cy="446844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teach patients proper preventative care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assist dentists with procedures during routine cleanings, dental procedures, or trauma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Dental assistants also ensure health and safety protocols are followed at all times</a:t>
            </a:r>
          </a:p>
        </p:txBody>
      </p:sp>
    </p:spTree>
    <p:extLst>
      <p:ext uri="{BB962C8B-B14F-4D97-AF65-F5344CB8AC3E}">
        <p14:creationId xmlns:p14="http://schemas.microsoft.com/office/powerpoint/2010/main" val="259828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9C8-803D-DE43-B7F3-D02B27904F19}"/>
              </a:ext>
            </a:extLst>
          </p:cNvPr>
          <p:cNvSpPr txBox="1">
            <a:spLocks/>
          </p:cNvSpPr>
          <p:nvPr/>
        </p:nvSpPr>
        <p:spPr>
          <a:xfrm>
            <a:off x="857966" y="1566236"/>
            <a:ext cx="3524030" cy="3464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What Does a Dental Assistant Do?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5DC7DC-CAB2-FD44-80C5-1E96256703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014679"/>
              </p:ext>
            </p:extLst>
          </p:nvPr>
        </p:nvGraphicFramePr>
        <p:xfrm>
          <a:off x="4634026" y="321306"/>
          <a:ext cx="7232785" cy="6245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1963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655</Words>
  <Application>Microsoft Macintosh PowerPoint</Application>
  <PresentationFormat>Widescreen</PresentationFormat>
  <Paragraphs>64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Franklin Gothic Book</vt:lpstr>
      <vt:lpstr>Franklin Gothic Demi</vt:lpstr>
      <vt:lpstr>Franklin Gothic Medium</vt:lpstr>
      <vt:lpstr>Gill Sans MT</vt:lpstr>
      <vt:lpstr>Office Theme</vt:lpstr>
      <vt:lpstr>Is Dental Assisting Right for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Julian</dc:creator>
  <cp:lastModifiedBy>Nancy Franke Wilson, MOHC</cp:lastModifiedBy>
  <cp:revision>15</cp:revision>
  <cp:lastPrinted>2021-02-17T20:03:46Z</cp:lastPrinted>
  <dcterms:created xsi:type="dcterms:W3CDTF">2021-02-02T22:25:12Z</dcterms:created>
  <dcterms:modified xsi:type="dcterms:W3CDTF">2021-03-05T17:08:23Z</dcterms:modified>
</cp:coreProperties>
</file>